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Lst>
  <p:notesMasterIdLst>
    <p:notesMasterId r:id="rId47"/>
  </p:notesMasterIdLst>
  <p:handoutMasterIdLst>
    <p:handoutMasterId r:id="rId48"/>
  </p:handoutMasterIdLst>
  <p:sldIdLst>
    <p:sldId id="258" r:id="rId2"/>
    <p:sldId id="321" r:id="rId3"/>
    <p:sldId id="320" r:id="rId4"/>
    <p:sldId id="324" r:id="rId5"/>
    <p:sldId id="352" r:id="rId6"/>
    <p:sldId id="340" r:id="rId7"/>
    <p:sldId id="353" r:id="rId8"/>
    <p:sldId id="326" r:id="rId9"/>
    <p:sldId id="327" r:id="rId10"/>
    <p:sldId id="354" r:id="rId11"/>
    <p:sldId id="343" r:id="rId12"/>
    <p:sldId id="355" r:id="rId13"/>
    <p:sldId id="356" r:id="rId14"/>
    <p:sldId id="357" r:id="rId15"/>
    <p:sldId id="358" r:id="rId16"/>
    <p:sldId id="359" r:id="rId17"/>
    <p:sldId id="385" r:id="rId18"/>
    <p:sldId id="360" r:id="rId19"/>
    <p:sldId id="384" r:id="rId20"/>
    <p:sldId id="361" r:id="rId21"/>
    <p:sldId id="362" r:id="rId22"/>
    <p:sldId id="363" r:id="rId23"/>
    <p:sldId id="364" r:id="rId24"/>
    <p:sldId id="365" r:id="rId25"/>
    <p:sldId id="392" r:id="rId26"/>
    <p:sldId id="366" r:id="rId27"/>
    <p:sldId id="367" r:id="rId28"/>
    <p:sldId id="322" r:id="rId29"/>
    <p:sldId id="368" r:id="rId30"/>
    <p:sldId id="386" r:id="rId31"/>
    <p:sldId id="369" r:id="rId32"/>
    <p:sldId id="370" r:id="rId33"/>
    <p:sldId id="371" r:id="rId34"/>
    <p:sldId id="372" r:id="rId35"/>
    <p:sldId id="373" r:id="rId36"/>
    <p:sldId id="374" r:id="rId37"/>
    <p:sldId id="375" r:id="rId38"/>
    <p:sldId id="376" r:id="rId39"/>
    <p:sldId id="377" r:id="rId40"/>
    <p:sldId id="378" r:id="rId41"/>
    <p:sldId id="379" r:id="rId42"/>
    <p:sldId id="380" r:id="rId43"/>
    <p:sldId id="381" r:id="rId44"/>
    <p:sldId id="383" r:id="rId45"/>
    <p:sldId id="307" r:id="rId46"/>
  </p:sldIdLst>
  <p:sldSz cx="9144000" cy="6858000" type="screen4x3"/>
  <p:notesSz cx="9942513" cy="676116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AFC6"/>
    <a:srgbClr val="5482A3"/>
    <a:srgbClr val="F5F5F5"/>
    <a:srgbClr val="8BABC3"/>
    <a:srgbClr val="A6A6A6"/>
    <a:srgbClr val="789BB5"/>
    <a:srgbClr val="D54A47"/>
    <a:srgbClr val="5B868F"/>
    <a:srgbClr val="75A380"/>
    <a:srgbClr val="E3A44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71" autoAdjust="0"/>
    <p:restoredTop sz="94660"/>
  </p:normalViewPr>
  <p:slideViewPr>
    <p:cSldViewPr snapToGrid="0">
      <p:cViewPr varScale="1">
        <p:scale>
          <a:sx n="68" d="100"/>
          <a:sy n="68" d="100"/>
        </p:scale>
        <p:origin x="1464" y="6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embeddings/oleObject12.bin"/></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zh-C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Sheet1!$A$24:$A$30</c:f>
              <c:numCache>
                <c:formatCode>0%</c:formatCode>
                <c:ptCount val="6"/>
                <c:pt idx="0" formatCode="General">
                  <c:v>0</c:v>
                </c:pt>
                <c:pt idx="1">
                  <c:v>0.05</c:v>
                </c:pt>
                <c:pt idx="2">
                  <c:v>0.1</c:v>
                </c:pt>
                <c:pt idx="3">
                  <c:v>0.15</c:v>
                </c:pt>
                <c:pt idx="4">
                  <c:v>0.2</c:v>
                </c:pt>
                <c:pt idx="5">
                  <c:v>0.25</c:v>
                </c:pt>
              </c:numCache>
            </c:numRef>
          </c:cat>
          <c:val>
            <c:numRef>
              <c:f>Sheet1!$B$24:$B$30</c:f>
              <c:numCache>
                <c:formatCode>General</c:formatCode>
                <c:ptCount val="6"/>
                <c:pt idx="0">
                  <c:v>0.67</c:v>
                </c:pt>
                <c:pt idx="1">
                  <c:v>0.66800000000000004</c:v>
                </c:pt>
                <c:pt idx="2">
                  <c:v>0.66300000000000003</c:v>
                </c:pt>
                <c:pt idx="3">
                  <c:v>0.65900000000000003</c:v>
                </c:pt>
                <c:pt idx="4">
                  <c:v>0.65400000000000003</c:v>
                </c:pt>
                <c:pt idx="5">
                  <c:v>0.628</c:v>
                </c:pt>
              </c:numCache>
            </c:numRef>
          </c:val>
          <c:smooth val="0"/>
          <c:extLst>
            <c:ext xmlns:c16="http://schemas.microsoft.com/office/drawing/2014/chart" uri="{C3380CC4-5D6E-409C-BE32-E72D297353CC}">
              <c16:uniqueId val="{00000000-E081-4DEB-BBBD-6321A2BD0F05}"/>
            </c:ext>
          </c:extLst>
        </c:ser>
        <c:dLbls>
          <c:dLblPos val="t"/>
          <c:showLegendKey val="0"/>
          <c:showVal val="1"/>
          <c:showCatName val="0"/>
          <c:showSerName val="0"/>
          <c:showPercent val="0"/>
          <c:showBubbleSize val="0"/>
        </c:dLbls>
        <c:smooth val="0"/>
        <c:axId val="1104959888"/>
        <c:axId val="1104961552"/>
      </c:lineChart>
      <c:catAx>
        <c:axId val="11049598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zh-CN"/>
          </a:p>
        </c:txPr>
        <c:crossAx val="1104961552"/>
        <c:crosses val="autoZero"/>
        <c:auto val="1"/>
        <c:lblAlgn val="ctr"/>
        <c:lblOffset val="100"/>
        <c:noMultiLvlLbl val="0"/>
      </c:catAx>
      <c:valAx>
        <c:axId val="11049615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zh-CN"/>
          </a:p>
        </c:txPr>
        <c:crossAx val="11049598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308422" cy="33923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5631790" y="1"/>
            <a:ext cx="4308422" cy="339232"/>
          </a:xfrm>
          <a:prstGeom prst="rect">
            <a:avLst/>
          </a:prstGeom>
        </p:spPr>
        <p:txBody>
          <a:bodyPr vert="horz" lIns="91440" tIns="45720" rIns="91440" bIns="45720" rtlCol="0"/>
          <a:lstStyle>
            <a:lvl1pPr algn="r">
              <a:defRPr sz="1200"/>
            </a:lvl1pPr>
          </a:lstStyle>
          <a:p>
            <a:fld id="{8D280AA6-A04A-47F3-97F7-EFC1BAA645F9}" type="datetimeFigureOut">
              <a:rPr lang="zh-CN" altLang="en-US" smtClean="0"/>
              <a:t>2022/9/3</a:t>
            </a:fld>
            <a:endParaRPr lang="zh-CN" altLang="en-US"/>
          </a:p>
        </p:txBody>
      </p:sp>
      <p:sp>
        <p:nvSpPr>
          <p:cNvPr id="4" name="页脚占位符 3"/>
          <p:cNvSpPr>
            <a:spLocks noGrp="1"/>
          </p:cNvSpPr>
          <p:nvPr>
            <p:ph type="ftr" sz="quarter" idx="2"/>
          </p:nvPr>
        </p:nvSpPr>
        <p:spPr>
          <a:xfrm>
            <a:off x="0" y="6421932"/>
            <a:ext cx="4308422" cy="339231"/>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5631790" y="6421932"/>
            <a:ext cx="4308422" cy="339231"/>
          </a:xfrm>
          <a:prstGeom prst="rect">
            <a:avLst/>
          </a:prstGeom>
        </p:spPr>
        <p:txBody>
          <a:bodyPr vert="horz" lIns="91440" tIns="45720" rIns="91440" bIns="45720" rtlCol="0" anchor="b"/>
          <a:lstStyle>
            <a:lvl1pPr algn="r">
              <a:defRPr sz="1200"/>
            </a:lvl1pPr>
          </a:lstStyle>
          <a:p>
            <a:fld id="{3F8F9CAD-5B3E-4948-B48C-79864FEC513C}" type="slidenum">
              <a:rPr lang="zh-CN" altLang="en-US" smtClean="0"/>
              <a:t>‹#›</a:t>
            </a:fld>
            <a:endParaRPr lang="zh-CN" altLang="en-US"/>
          </a:p>
        </p:txBody>
      </p:sp>
    </p:spTree>
    <p:extLst>
      <p:ext uri="{BB962C8B-B14F-4D97-AF65-F5344CB8AC3E}">
        <p14:creationId xmlns:p14="http://schemas.microsoft.com/office/powerpoint/2010/main" val="2696148550"/>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g>
</file>

<file path=ppt/media/image21.png>
</file>

<file path=ppt/media/image23.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308422" cy="33923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631790" y="1"/>
            <a:ext cx="4308422" cy="339232"/>
          </a:xfrm>
          <a:prstGeom prst="rect">
            <a:avLst/>
          </a:prstGeom>
        </p:spPr>
        <p:txBody>
          <a:bodyPr vert="horz" lIns="91440" tIns="45720" rIns="91440" bIns="45720" rtlCol="0"/>
          <a:lstStyle>
            <a:lvl1pPr algn="r">
              <a:defRPr sz="1200"/>
            </a:lvl1pPr>
          </a:lstStyle>
          <a:p>
            <a:fld id="{15A84553-D4CB-4436-A308-FC56A8E3EF4D}" type="datetimeFigureOut">
              <a:rPr lang="zh-CN" altLang="en-US" smtClean="0"/>
              <a:t>2022/9/3</a:t>
            </a:fld>
            <a:endParaRPr lang="zh-CN" altLang="en-US"/>
          </a:p>
        </p:txBody>
      </p:sp>
      <p:sp>
        <p:nvSpPr>
          <p:cNvPr id="4" name="幻灯片图像占位符 3"/>
          <p:cNvSpPr>
            <a:spLocks noGrp="1" noRot="1" noChangeAspect="1"/>
          </p:cNvSpPr>
          <p:nvPr>
            <p:ph type="sldImg" idx="2"/>
          </p:nvPr>
        </p:nvSpPr>
        <p:spPr>
          <a:xfrm>
            <a:off x="3449638" y="844550"/>
            <a:ext cx="3043237" cy="22828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94252" y="3253809"/>
            <a:ext cx="7954010" cy="2662208"/>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6421932"/>
            <a:ext cx="4308422" cy="33923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631790" y="6421932"/>
            <a:ext cx="4308422" cy="339231"/>
          </a:xfrm>
          <a:prstGeom prst="rect">
            <a:avLst/>
          </a:prstGeom>
        </p:spPr>
        <p:txBody>
          <a:bodyPr vert="horz" lIns="91440" tIns="45720" rIns="91440" bIns="45720" rtlCol="0" anchor="b"/>
          <a:lstStyle>
            <a:lvl1pPr algn="r">
              <a:defRPr sz="1200"/>
            </a:lvl1pPr>
          </a:lstStyle>
          <a:p>
            <a:fld id="{BC0A6B7D-4A1A-4A4D-93B7-D784EA5E4BF8}" type="slidenum">
              <a:rPr lang="zh-CN" altLang="en-US" smtClean="0"/>
              <a:t>‹#›</a:t>
            </a:fld>
            <a:endParaRPr lang="zh-CN" altLang="en-US"/>
          </a:p>
        </p:txBody>
      </p:sp>
    </p:spTree>
    <p:extLst>
      <p:ext uri="{BB962C8B-B14F-4D97-AF65-F5344CB8AC3E}">
        <p14:creationId xmlns:p14="http://schemas.microsoft.com/office/powerpoint/2010/main" val="1113041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test</a:t>
            </a:r>
            <a:endParaRPr lang="zh-CN" altLang="en-US"/>
          </a:p>
        </p:txBody>
      </p:sp>
      <p:sp>
        <p:nvSpPr>
          <p:cNvPr id="4" name="灯片编号占位符 3"/>
          <p:cNvSpPr>
            <a:spLocks noGrp="1"/>
          </p:cNvSpPr>
          <p:nvPr>
            <p:ph type="sldNum" sz="quarter" idx="10"/>
          </p:nvPr>
        </p:nvSpPr>
        <p:spPr/>
        <p:txBody>
          <a:bodyPr/>
          <a:lstStyle/>
          <a:p>
            <a:fld id="{BC0A6B7D-4A1A-4A4D-93B7-D784EA5E4BF8}" type="slidenum">
              <a:rPr lang="zh-CN" altLang="en-US" smtClean="0"/>
              <a:t>29</a:t>
            </a:fld>
            <a:endParaRPr lang="zh-CN" altLang="en-US"/>
          </a:p>
        </p:txBody>
      </p:sp>
    </p:spTree>
    <p:extLst>
      <p:ext uri="{BB962C8B-B14F-4D97-AF65-F5344CB8AC3E}">
        <p14:creationId xmlns:p14="http://schemas.microsoft.com/office/powerpoint/2010/main" val="5217770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test</a:t>
            </a:r>
            <a:endParaRPr lang="zh-CN" altLang="en-US"/>
          </a:p>
        </p:txBody>
      </p:sp>
      <p:sp>
        <p:nvSpPr>
          <p:cNvPr id="4" name="灯片编号占位符 3"/>
          <p:cNvSpPr>
            <a:spLocks noGrp="1"/>
          </p:cNvSpPr>
          <p:nvPr>
            <p:ph type="sldNum" sz="quarter" idx="10"/>
          </p:nvPr>
        </p:nvSpPr>
        <p:spPr/>
        <p:txBody>
          <a:bodyPr/>
          <a:lstStyle/>
          <a:p>
            <a:fld id="{BC0A6B7D-4A1A-4A4D-93B7-D784EA5E4BF8}" type="slidenum">
              <a:rPr lang="zh-CN" altLang="en-US" smtClean="0"/>
              <a:t>30</a:t>
            </a:fld>
            <a:endParaRPr lang="zh-CN" altLang="en-US"/>
          </a:p>
        </p:txBody>
      </p:sp>
    </p:spTree>
    <p:extLst>
      <p:ext uri="{BB962C8B-B14F-4D97-AF65-F5344CB8AC3E}">
        <p14:creationId xmlns:p14="http://schemas.microsoft.com/office/powerpoint/2010/main" val="25307638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613" y="140481"/>
            <a:ext cx="3194092" cy="855561"/>
          </a:xfrm>
          <a:prstGeom prst="rect">
            <a:avLst/>
          </a:prstGeom>
        </p:spPr>
      </p:pic>
      <p:sp>
        <p:nvSpPr>
          <p:cNvPr id="8" name="矩形 7"/>
          <p:cNvSpPr/>
          <p:nvPr userDrawn="1"/>
        </p:nvSpPr>
        <p:spPr>
          <a:xfrm>
            <a:off x="2228850" y="2492944"/>
            <a:ext cx="6915151" cy="4365057"/>
          </a:xfrm>
          <a:prstGeom prst="rect">
            <a:avLst/>
          </a:prstGeom>
          <a:blipFill dpi="0" rotWithShape="1">
            <a:blip r:embed="rId3">
              <a:alphaModFix amt="17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sp>
        <p:nvSpPr>
          <p:cNvPr id="4" name="矩形 3"/>
          <p:cNvSpPr/>
          <p:nvPr userDrawn="1"/>
        </p:nvSpPr>
        <p:spPr>
          <a:xfrm>
            <a:off x="179613" y="1798271"/>
            <a:ext cx="8792938" cy="1524592"/>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6397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
        <p:nvSpPr>
          <p:cNvPr id="7" name="矩形 6"/>
          <p:cNvSpPr/>
          <p:nvPr userDrawn="1"/>
        </p:nvSpPr>
        <p:spPr>
          <a:xfrm>
            <a:off x="2228850" y="2492944"/>
            <a:ext cx="6915151" cy="4365057"/>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spTree>
    <p:extLst>
      <p:ext uri="{BB962C8B-B14F-4D97-AF65-F5344CB8AC3E}">
        <p14:creationId xmlns:p14="http://schemas.microsoft.com/office/powerpoint/2010/main" val="45826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3048000" y="6311900"/>
            <a:ext cx="1712913" cy="290513"/>
          </a:xfrm>
          <a:prstGeom prst="rect">
            <a:avLst/>
          </a:prstGeom>
          <a:ln/>
        </p:spPr>
        <p:txBody>
          <a:bodyPr/>
          <a:lstStyle>
            <a:lvl1pPr>
              <a:defRPr/>
            </a:lvl1pPr>
          </a:lstStyle>
          <a:p>
            <a:pPr>
              <a:defRPr/>
            </a:pPr>
            <a:fld id="{B6D33086-CE5C-43A2-AFC6-B149E37CEABC}" type="datetimeFigureOut">
              <a:rPr lang="en-US" altLang="zh-CN"/>
              <a:pPr>
                <a:defRPr/>
              </a:pPr>
              <a:t>9/3/2022</a:t>
            </a:fld>
            <a:endParaRPr lang="en-US" altLang="zh-CN"/>
          </a:p>
        </p:txBody>
      </p:sp>
      <p:sp>
        <p:nvSpPr>
          <p:cNvPr id="3" name="Rectangle 5"/>
          <p:cNvSpPr>
            <a:spLocks noGrp="1" noChangeArrowheads="1"/>
          </p:cNvSpPr>
          <p:nvPr>
            <p:ph type="ftr" sz="quarter" idx="11"/>
          </p:nvPr>
        </p:nvSpPr>
        <p:spPr>
          <a:xfrm>
            <a:off x="4830763" y="6323013"/>
            <a:ext cx="2311400" cy="290512"/>
          </a:xfrm>
          <a:prstGeom prst="rect">
            <a:avLst/>
          </a:prstGeom>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xfrm>
            <a:off x="7116763" y="6323013"/>
            <a:ext cx="1616075" cy="290512"/>
          </a:xfrm>
          <a:prstGeom prst="rect">
            <a:avLst/>
          </a:prstGeom>
          <a:ln/>
        </p:spPr>
        <p:txBody>
          <a:bodyPr/>
          <a:lstStyle>
            <a:lvl1pPr>
              <a:defRPr/>
            </a:lvl1pPr>
          </a:lstStyle>
          <a:p>
            <a:pPr>
              <a:defRPr/>
            </a:pPr>
            <a:fld id="{44D419BC-9B4D-49F0-A82F-FD0EF74421BF}" type="slidenum">
              <a:rPr lang="zh-CN" altLang="en-US"/>
              <a:pPr>
                <a:defRPr/>
              </a:pPr>
              <a:t>‹#›</a:t>
            </a:fld>
            <a:endParaRPr lang="en-US" altLang="zh-CN"/>
          </a:p>
        </p:txBody>
      </p:sp>
    </p:spTree>
    <p:extLst>
      <p:ext uri="{BB962C8B-B14F-4D97-AF65-F5344CB8AC3E}">
        <p14:creationId xmlns:p14="http://schemas.microsoft.com/office/powerpoint/2010/main" val="32324776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70420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oleObject" Target="../embeddings/oleObject3.bin"/><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oleObject" Target="../embeddings/oleObject4.bin"/></Relationships>
</file>

<file path=ppt/slides/_rels/slide1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oleObject" Target="../embeddings/oleObject5.bin"/><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oleObject" Target="../embeddings/oleObject6.bin"/><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oleObject" Target="../embeddings/oleObject7.bin"/><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oleObject" Target="../embeddings/oleObject8.bin"/><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oleObject" Target="../embeddings/oleObject11.bin"/><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10.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968032" y="4658142"/>
            <a:ext cx="3278462" cy="1615827"/>
          </a:xfrm>
          <a:prstGeom prst="rect">
            <a:avLst/>
          </a:prstGeom>
        </p:spPr>
        <p:txBody>
          <a:bodyPr wrap="none">
            <a:spAutoFit/>
          </a:bodyPr>
          <a:lstStyle/>
          <a:p>
            <a:pPr>
              <a:lnSpc>
                <a:spcPct val="150000"/>
              </a:lnSpc>
            </a:pPr>
            <a:r>
              <a:rPr lang="zh-CN" altLang="en-US" sz="2200" b="1">
                <a:solidFill>
                  <a:srgbClr val="B83314"/>
                </a:solidFill>
              </a:rPr>
              <a:t>姓      名：刘婷</a:t>
            </a:r>
            <a:endParaRPr lang="en-US" altLang="zh-CN" sz="2200" b="1">
              <a:solidFill>
                <a:srgbClr val="B83314"/>
              </a:solidFill>
            </a:endParaRPr>
          </a:p>
          <a:p>
            <a:pPr>
              <a:lnSpc>
                <a:spcPct val="150000"/>
              </a:lnSpc>
            </a:pPr>
            <a:r>
              <a:rPr lang="zh-CN" altLang="en-US" sz="2200" b="1">
                <a:solidFill>
                  <a:srgbClr val="B83314"/>
                </a:solidFill>
              </a:rPr>
              <a:t>学      号：</a:t>
            </a:r>
            <a:r>
              <a:rPr lang="en-US" altLang="zh-CN" sz="2200" b="1">
                <a:solidFill>
                  <a:srgbClr val="B83314"/>
                </a:solidFill>
              </a:rPr>
              <a:t>3117393099</a:t>
            </a:r>
            <a:endParaRPr lang="en-US" altLang="zh-CN" sz="2200" b="1" dirty="0">
              <a:solidFill>
                <a:srgbClr val="B83314"/>
              </a:solidFill>
            </a:endParaRPr>
          </a:p>
          <a:p>
            <a:pPr>
              <a:lnSpc>
                <a:spcPct val="150000"/>
              </a:lnSpc>
            </a:pPr>
            <a:r>
              <a:rPr lang="zh-CN" altLang="en-US" sz="2200" b="1">
                <a:solidFill>
                  <a:srgbClr val="B83314"/>
                </a:solidFill>
              </a:rPr>
              <a:t>指导老师：田丽华</a:t>
            </a:r>
            <a:endParaRPr lang="zh-CN" altLang="en-US" sz="2200" b="1" dirty="0">
              <a:solidFill>
                <a:srgbClr val="B83314"/>
              </a:solidFill>
            </a:endParaRPr>
          </a:p>
        </p:txBody>
      </p:sp>
      <p:sp>
        <p:nvSpPr>
          <p:cNvPr id="3" name="文本框 2"/>
          <p:cNvSpPr txBox="1"/>
          <p:nvPr/>
        </p:nvSpPr>
        <p:spPr>
          <a:xfrm>
            <a:off x="613952" y="1926826"/>
            <a:ext cx="7916091" cy="1323439"/>
          </a:xfrm>
          <a:prstGeom prst="rect">
            <a:avLst/>
          </a:prstGeom>
          <a:noFill/>
        </p:spPr>
        <p:txBody>
          <a:bodyPr wrap="square" rtlCol="0">
            <a:spAutoFit/>
          </a:bodyPr>
          <a:lstStyle/>
          <a:p>
            <a:pPr algn="ctr"/>
            <a:r>
              <a:rPr lang="zh-CN" altLang="en-US" sz="4000" b="1">
                <a:solidFill>
                  <a:schemeClr val="bg1"/>
                </a:solidFill>
              </a:rPr>
              <a:t>基于</a:t>
            </a:r>
            <a:r>
              <a:rPr lang="en-US" altLang="zh-CN" sz="4000" b="1">
                <a:solidFill>
                  <a:schemeClr val="bg1"/>
                </a:solidFill>
              </a:rPr>
              <a:t>3D Unet</a:t>
            </a:r>
            <a:r>
              <a:rPr lang="zh-CN" altLang="en-US" sz="4000" b="1">
                <a:solidFill>
                  <a:schemeClr val="bg1"/>
                </a:solidFill>
              </a:rPr>
              <a:t>头颈部</a:t>
            </a:r>
            <a:r>
              <a:rPr lang="en-US" altLang="zh-CN" sz="4000" b="1">
                <a:solidFill>
                  <a:schemeClr val="bg1"/>
                </a:solidFill>
              </a:rPr>
              <a:t>CT</a:t>
            </a:r>
            <a:r>
              <a:rPr lang="zh-CN" altLang="en-US" sz="4000" b="1">
                <a:solidFill>
                  <a:schemeClr val="bg1"/>
                </a:solidFill>
              </a:rPr>
              <a:t>图像器官分割的研究与应用</a:t>
            </a:r>
            <a:endParaRPr lang="zh-CN" altLang="en-US" sz="4000" b="1" dirty="0">
              <a:solidFill>
                <a:schemeClr val="bg1"/>
              </a:solidFill>
            </a:endParaRPr>
          </a:p>
        </p:txBody>
      </p:sp>
    </p:spTree>
    <p:extLst>
      <p:ext uri="{BB962C8B-B14F-4D97-AF65-F5344CB8AC3E}">
        <p14:creationId xmlns:p14="http://schemas.microsoft.com/office/powerpoint/2010/main" val="3727733550"/>
      </p:ext>
    </p:extLst>
  </p:cSld>
  <p:clrMapOvr>
    <a:masterClrMapping/>
  </p:clrMapOvr>
  <mc:AlternateContent xmlns:mc="http://schemas.openxmlformats.org/markup-compatibility/2006" xmlns:p14="http://schemas.microsoft.com/office/powerpoint/2010/main">
    <mc:Choice Requires="p14">
      <p:transition spd="slow" p14:dur="2000" advTm="28284"/>
    </mc:Choice>
    <mc:Fallback xmlns="">
      <p:transition spd="slow" advTm="2828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研究挑战</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a:endCxn id="5" idx="1"/>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1858577" y="2178330"/>
            <a:ext cx="5426846" cy="2862322"/>
          </a:xfrm>
          <a:prstGeom prst="rect">
            <a:avLst/>
          </a:prstGeom>
        </p:spPr>
        <p:txBody>
          <a:bodyPr wrap="square">
            <a:spAutoFit/>
          </a:bodyPr>
          <a:lstStyle/>
          <a:p>
            <a:pPr marL="342900" indent="-342900">
              <a:lnSpc>
                <a:spcPct val="150000"/>
              </a:lnSpc>
              <a:buFont typeface="Wingdings" panose="05000000000000000000" pitchFamily="2" charset="2"/>
              <a:buChar char="l"/>
              <a:defRPr/>
            </a:pPr>
            <a:r>
              <a:rPr lang="zh-CN" altLang="en-US" sz="2000" b="1">
                <a:latin typeface="+mn-ea"/>
              </a:rPr>
              <a:t>器官相对于整张</a:t>
            </a:r>
            <a:r>
              <a:rPr lang="en-US" altLang="zh-CN" sz="2000" b="1">
                <a:latin typeface="+mn-ea"/>
              </a:rPr>
              <a:t>CT</a:t>
            </a:r>
            <a:r>
              <a:rPr lang="zh-CN" altLang="en-US" sz="2000" b="1">
                <a:latin typeface="+mn-ea"/>
              </a:rPr>
              <a:t>图像 占比非常小</a:t>
            </a:r>
          </a:p>
          <a:p>
            <a:pPr marL="342900" indent="-342900">
              <a:lnSpc>
                <a:spcPct val="150000"/>
              </a:lnSpc>
              <a:buFont typeface="Wingdings" panose="05000000000000000000" pitchFamily="2" charset="2"/>
              <a:buChar char="l"/>
              <a:defRPr/>
            </a:pPr>
            <a:endParaRPr lang="en-US" altLang="zh-CN" sz="2000" b="1">
              <a:latin typeface="+mn-ea"/>
            </a:endParaRPr>
          </a:p>
          <a:p>
            <a:pPr marL="342900" indent="-342900">
              <a:lnSpc>
                <a:spcPct val="150000"/>
              </a:lnSpc>
              <a:buFont typeface="Wingdings" panose="05000000000000000000" pitchFamily="2" charset="2"/>
              <a:buChar char="l"/>
              <a:defRPr/>
            </a:pPr>
            <a:r>
              <a:rPr lang="zh-CN" altLang="en-US" sz="2000" b="1">
                <a:latin typeface="+mn-ea"/>
              </a:rPr>
              <a:t>不同器官的大小、体积、形状 差异性大</a:t>
            </a:r>
            <a:endParaRPr lang="en-US" altLang="zh-CN" sz="2000" b="1">
              <a:solidFill>
                <a:srgbClr val="D54A47"/>
              </a:solidFill>
            </a:endParaRPr>
          </a:p>
          <a:p>
            <a:pPr marL="342900" indent="-342900">
              <a:lnSpc>
                <a:spcPct val="150000"/>
              </a:lnSpc>
              <a:buFont typeface="Wingdings" panose="05000000000000000000" pitchFamily="2" charset="2"/>
              <a:buChar char="l"/>
              <a:defRPr/>
            </a:pPr>
            <a:endParaRPr lang="en-US" altLang="zh-CN" sz="2000" b="1">
              <a:latin typeface="+mn-ea"/>
            </a:endParaRPr>
          </a:p>
          <a:p>
            <a:pPr marL="342900" indent="-342900">
              <a:lnSpc>
                <a:spcPct val="150000"/>
              </a:lnSpc>
              <a:buFont typeface="Wingdings" panose="05000000000000000000" pitchFamily="2" charset="2"/>
              <a:buChar char="l"/>
              <a:defRPr/>
            </a:pPr>
            <a:r>
              <a:rPr lang="en-US" altLang="zh-CN" sz="2000" b="1">
                <a:latin typeface="+mn-ea"/>
              </a:rPr>
              <a:t>CT</a:t>
            </a:r>
            <a:r>
              <a:rPr lang="zh-CN" altLang="en-US" sz="2000" b="1">
                <a:latin typeface="+mn-ea"/>
              </a:rPr>
              <a:t>图像中 软组织对比度差 部分器官与周围组织分界不明显</a:t>
            </a:r>
            <a:endParaRPr lang="zh-CN" altLang="en-US" sz="2000" b="1">
              <a:solidFill>
                <a:srgbClr val="D54A47"/>
              </a:solidFill>
              <a:latin typeface="+mn-ea"/>
            </a:endParaRPr>
          </a:p>
        </p:txBody>
      </p:sp>
    </p:spTree>
    <p:extLst>
      <p:ext uri="{BB962C8B-B14F-4D97-AF65-F5344CB8AC3E}">
        <p14:creationId xmlns:p14="http://schemas.microsoft.com/office/powerpoint/2010/main" val="845588940"/>
      </p:ext>
    </p:extLst>
  </p:cSld>
  <p:clrMapOvr>
    <a:masterClrMapping/>
  </p:clrMapOvr>
  <mc:AlternateContent xmlns:mc="http://schemas.openxmlformats.org/markup-compatibility/2006" xmlns:p14="http://schemas.microsoft.com/office/powerpoint/2010/main">
    <mc:Choice Requires="p14">
      <p:transition spd="slow" p14:dur="2000" advTm="16270"/>
    </mc:Choice>
    <mc:Fallback xmlns="">
      <p:transition spd="slow" advTm="1627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实验数据与环境</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9" name="TextBox 18"/>
          <p:cNvSpPr txBox="1"/>
          <p:nvPr/>
        </p:nvSpPr>
        <p:spPr>
          <a:xfrm>
            <a:off x="1858577" y="1258853"/>
            <a:ext cx="5415860" cy="1938992"/>
          </a:xfrm>
          <a:prstGeom prst="rect">
            <a:avLst/>
          </a:prstGeom>
          <a:noFill/>
        </p:spPr>
        <p:txBody>
          <a:bodyPr wrap="square" rtlCol="0">
            <a:spAutoFit/>
          </a:bodyPr>
          <a:lstStyle/>
          <a:p>
            <a:r>
              <a:rPr lang="zh-CN" altLang="zh-CN" sz="2000"/>
              <a:t>实验环境：</a:t>
            </a:r>
            <a:r>
              <a:rPr lang="en-US" altLang="zh-CN" sz="2000"/>
              <a:t>python3.5</a:t>
            </a:r>
            <a:r>
              <a:rPr lang="zh-CN" altLang="zh-CN" sz="2000"/>
              <a:t>，</a:t>
            </a:r>
            <a:r>
              <a:rPr lang="en-US" altLang="zh-CN" sz="2000"/>
              <a:t>Tensorflow1.6</a:t>
            </a:r>
            <a:r>
              <a:rPr lang="zh-CN" altLang="zh-CN" sz="2000"/>
              <a:t>框架，</a:t>
            </a:r>
            <a:endParaRPr lang="en-US" altLang="zh-CN" sz="2000"/>
          </a:p>
          <a:p>
            <a:r>
              <a:rPr lang="en-US" altLang="zh-CN" sz="2000"/>
              <a:t>                 2</a:t>
            </a:r>
            <a:r>
              <a:rPr lang="zh-CN" altLang="zh-CN" sz="2000"/>
              <a:t>块</a:t>
            </a:r>
            <a:r>
              <a:rPr lang="en-US" altLang="zh-CN" sz="2000"/>
              <a:t>Nvidia GeForce 1080Ti GPU</a:t>
            </a:r>
            <a:r>
              <a:rPr lang="zh-CN" altLang="zh-CN" sz="2000"/>
              <a:t>，</a:t>
            </a:r>
            <a:endParaRPr lang="en-US" altLang="zh-CN" sz="2000"/>
          </a:p>
          <a:p>
            <a:r>
              <a:rPr lang="en-US" altLang="zh-CN" sz="2000"/>
              <a:t>                 Ubuntu16</a:t>
            </a:r>
            <a:r>
              <a:rPr lang="zh-CN" altLang="zh-CN" sz="2000"/>
              <a:t>的操作系统。</a:t>
            </a:r>
            <a:endParaRPr lang="en-US" altLang="zh-CN" sz="2000"/>
          </a:p>
          <a:p>
            <a:endParaRPr lang="en-US" altLang="zh-CN" sz="2000"/>
          </a:p>
          <a:p>
            <a:r>
              <a:rPr lang="zh-CN" altLang="zh-CN" sz="2000"/>
              <a:t>实验数据</a:t>
            </a:r>
            <a:r>
              <a:rPr lang="zh-CN" altLang="en-US" sz="2000"/>
              <a:t>：</a:t>
            </a:r>
            <a:r>
              <a:rPr lang="zh-CN" altLang="zh-CN" sz="2000"/>
              <a:t>研二实习公司合作医院。</a:t>
            </a:r>
            <a:endParaRPr lang="en-US" altLang="zh-CN" sz="2000"/>
          </a:p>
          <a:p>
            <a:r>
              <a:rPr lang="en-US" altLang="zh-CN" sz="2000"/>
              <a:t>                 </a:t>
            </a:r>
            <a:r>
              <a:rPr lang="zh-CN" altLang="zh-CN" sz="2000"/>
              <a:t>其中训练集</a:t>
            </a:r>
            <a:r>
              <a:rPr lang="en-US" altLang="zh-CN" sz="2000"/>
              <a:t>30</a:t>
            </a:r>
            <a:r>
              <a:rPr lang="zh-CN" altLang="zh-CN" sz="2000"/>
              <a:t>个，验证集</a:t>
            </a:r>
            <a:r>
              <a:rPr lang="en-US" altLang="zh-CN" sz="2000"/>
              <a:t>10</a:t>
            </a:r>
            <a:r>
              <a:rPr lang="zh-CN" altLang="zh-CN" sz="2000"/>
              <a:t>个。</a:t>
            </a:r>
            <a:endParaRPr lang="en-US" altLang="zh-CN" sz="2000"/>
          </a:p>
        </p:txBody>
      </p: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pic>
        <p:nvPicPr>
          <p:cNvPr id="4" name="图片 3"/>
          <p:cNvPicPr>
            <a:picLocks noChangeAspect="1"/>
          </p:cNvPicPr>
          <p:nvPr/>
        </p:nvPicPr>
        <p:blipFill>
          <a:blip r:embed="rId2"/>
          <a:stretch>
            <a:fillRect/>
          </a:stretch>
        </p:blipFill>
        <p:spPr>
          <a:xfrm>
            <a:off x="1615481" y="3684451"/>
            <a:ext cx="6214038" cy="2103402"/>
          </a:xfrm>
          <a:prstGeom prst="rect">
            <a:avLst/>
          </a:prstGeom>
        </p:spPr>
      </p:pic>
      <p:sp>
        <p:nvSpPr>
          <p:cNvPr id="17" name="矩形 16"/>
          <p:cNvSpPr/>
          <p:nvPr/>
        </p:nvSpPr>
        <p:spPr>
          <a:xfrm>
            <a:off x="3892785" y="5859483"/>
            <a:ext cx="2533066" cy="307777"/>
          </a:xfrm>
          <a:prstGeom prst="rect">
            <a:avLst/>
          </a:prstGeom>
        </p:spPr>
        <p:txBody>
          <a:bodyPr wrap="none">
            <a:spAutoFit/>
          </a:bodyPr>
          <a:lstStyle/>
          <a:p>
            <a:r>
              <a:rPr lang="zh-CN" altLang="en-US" sz="1400" kern="100">
                <a:latin typeface="Times New Roman" panose="02020603050405020304" pitchFamily="18" charset="0"/>
                <a:ea typeface="宋体" panose="02010600030101010101" pitchFamily="2" charset="-122"/>
                <a:cs typeface="Times New Roman" panose="02020603050405020304" pitchFamily="18" charset="0"/>
              </a:rPr>
              <a:t>图</a:t>
            </a:r>
            <a:r>
              <a:rPr lang="en-US" altLang="zh-CN" sz="1400" kern="100">
                <a:latin typeface="Times New Roman" panose="02020603050405020304" pitchFamily="18" charset="0"/>
                <a:ea typeface="宋体" panose="02010600030101010101" pitchFamily="2" charset="-122"/>
                <a:cs typeface="Times New Roman" panose="02020603050405020304" pitchFamily="18" charset="0"/>
              </a:rPr>
              <a:t>3-2 </a:t>
            </a:r>
            <a:r>
              <a:rPr lang="zh-CN" altLang="zh-CN" sz="1400" kern="100">
                <a:latin typeface="Times New Roman" panose="02020603050405020304" pitchFamily="18" charset="0"/>
                <a:ea typeface="宋体" panose="02010600030101010101" pitchFamily="2" charset="-122"/>
                <a:cs typeface="Times New Roman" panose="02020603050405020304" pitchFamily="18" charset="0"/>
              </a:rPr>
              <a:t>训练数据</a:t>
            </a:r>
            <a:r>
              <a:rPr lang="en-US" altLang="zh-CN" sz="1400" kern="100">
                <a:latin typeface="Times New Roman" panose="02020603050405020304" pitchFamily="18" charset="0"/>
                <a:ea typeface="宋体" panose="02010600030101010101" pitchFamily="2" charset="-122"/>
                <a:cs typeface="Times New Roman" panose="02020603050405020304" pitchFamily="18" charset="0"/>
              </a:rPr>
              <a:t> </a:t>
            </a:r>
            <a:r>
              <a:rPr lang="zh-CN" altLang="en-US" sz="1400" kern="100">
                <a:latin typeface="Times New Roman" panose="02020603050405020304" pitchFamily="18" charset="0"/>
                <a:ea typeface="宋体" panose="02010600030101010101" pitchFamily="2" charset="-122"/>
                <a:cs typeface="Times New Roman" panose="02020603050405020304" pitchFamily="18" charset="0"/>
              </a:rPr>
              <a:t>冠状面 矢状面</a:t>
            </a:r>
            <a:endParaRPr lang="zh-CN" altLang="en-US" sz="1400"/>
          </a:p>
        </p:txBody>
      </p:sp>
    </p:spTree>
    <p:extLst>
      <p:ext uri="{BB962C8B-B14F-4D97-AF65-F5344CB8AC3E}">
        <p14:creationId xmlns:p14="http://schemas.microsoft.com/office/powerpoint/2010/main" val="1942874897"/>
      </p:ext>
    </p:extLst>
  </p:cSld>
  <p:clrMapOvr>
    <a:masterClrMapping/>
  </p:clrMapOvr>
  <mc:AlternateContent xmlns:mc="http://schemas.openxmlformats.org/markup-compatibility/2006" xmlns:p14="http://schemas.microsoft.com/office/powerpoint/2010/main">
    <mc:Choice Requires="p14">
      <p:transition spd="slow" p14:dur="2000" advTm="16550"/>
    </mc:Choice>
    <mc:Fallback xmlns="">
      <p:transition spd="slow" advTm="1655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数据扩增</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9" name="TextBox 18"/>
          <p:cNvSpPr txBox="1"/>
          <p:nvPr/>
        </p:nvSpPr>
        <p:spPr>
          <a:xfrm>
            <a:off x="1457196" y="1258853"/>
            <a:ext cx="6221158" cy="1631216"/>
          </a:xfrm>
          <a:prstGeom prst="rect">
            <a:avLst/>
          </a:prstGeom>
          <a:noFill/>
        </p:spPr>
        <p:txBody>
          <a:bodyPr wrap="square" rtlCol="0">
            <a:spAutoFit/>
          </a:bodyPr>
          <a:lstStyle/>
          <a:p>
            <a:r>
              <a:rPr lang="zh-CN" altLang="en-US" sz="2000"/>
              <a:t>采用平移、旋转和缩放操作，对头颈部</a:t>
            </a:r>
            <a:r>
              <a:rPr lang="en-US" altLang="zh-CN" sz="2000"/>
              <a:t>CT</a:t>
            </a:r>
            <a:r>
              <a:rPr lang="zh-CN" altLang="en-US" sz="2000"/>
              <a:t>图像进行数据扩增。</a:t>
            </a:r>
            <a:endParaRPr lang="en-US" altLang="zh-CN" sz="2000"/>
          </a:p>
          <a:p>
            <a:r>
              <a:rPr lang="zh-CN" altLang="en-US" sz="2000"/>
              <a:t>平移</a:t>
            </a:r>
            <a:r>
              <a:rPr lang="en-US" altLang="zh-CN" sz="2000"/>
              <a:t>: [-8, +8]</a:t>
            </a:r>
          </a:p>
          <a:p>
            <a:r>
              <a:rPr lang="zh-CN" altLang="en-US" sz="2000"/>
              <a:t>旋转角度</a:t>
            </a:r>
            <a:r>
              <a:rPr lang="en-US" altLang="zh-CN" sz="2000"/>
              <a:t>:</a:t>
            </a:r>
            <a:r>
              <a:rPr lang="zh-CN" altLang="en-US" sz="2000"/>
              <a:t> </a:t>
            </a:r>
            <a:r>
              <a:rPr lang="en-US" altLang="zh-CN" sz="2000"/>
              <a:t>[-5, +5]</a:t>
            </a:r>
          </a:p>
          <a:p>
            <a:r>
              <a:rPr lang="zh-CN" altLang="en-US" sz="2000"/>
              <a:t>缩放比例</a:t>
            </a:r>
            <a:r>
              <a:rPr lang="en-US" altLang="zh-CN" sz="2000"/>
              <a:t>:</a:t>
            </a:r>
            <a:r>
              <a:rPr lang="zh-CN" altLang="en-US" sz="2000"/>
              <a:t> </a:t>
            </a:r>
            <a:r>
              <a:rPr lang="en-US" altLang="zh-CN" sz="2000"/>
              <a:t>[0.9, 1.1]</a:t>
            </a:r>
          </a:p>
        </p:txBody>
      </p: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7" name="矩形 16"/>
          <p:cNvSpPr/>
          <p:nvPr/>
        </p:nvSpPr>
        <p:spPr>
          <a:xfrm>
            <a:off x="3614162" y="6243839"/>
            <a:ext cx="1904689" cy="307777"/>
          </a:xfrm>
          <a:prstGeom prst="rect">
            <a:avLst/>
          </a:prstGeom>
        </p:spPr>
        <p:txBody>
          <a:bodyPr wrap="none">
            <a:spAutoFit/>
          </a:bodyPr>
          <a:lstStyle/>
          <a:p>
            <a:r>
              <a:rPr lang="zh-CN" altLang="en-US" sz="1400" kern="100">
                <a:latin typeface="Times New Roman" panose="02020603050405020304" pitchFamily="18" charset="0"/>
                <a:ea typeface="宋体" panose="02010600030101010101" pitchFamily="2" charset="-122"/>
                <a:cs typeface="Times New Roman" panose="02020603050405020304" pitchFamily="18" charset="0"/>
              </a:rPr>
              <a:t>图</a:t>
            </a:r>
            <a:r>
              <a:rPr lang="en-US" altLang="zh-CN" sz="1400" kern="100">
                <a:latin typeface="Times New Roman" panose="02020603050405020304" pitchFamily="18" charset="0"/>
                <a:ea typeface="宋体" panose="02010600030101010101" pitchFamily="2" charset="-122"/>
                <a:cs typeface="Times New Roman" panose="02020603050405020304" pitchFamily="18" charset="0"/>
              </a:rPr>
              <a:t>3-3 </a:t>
            </a:r>
            <a:r>
              <a:rPr lang="zh-CN" altLang="en-US" sz="1400" kern="100">
                <a:latin typeface="Times New Roman" panose="02020603050405020304" pitchFamily="18" charset="0"/>
                <a:ea typeface="宋体" panose="02010600030101010101" pitchFamily="2" charset="-122"/>
                <a:cs typeface="Times New Roman" panose="02020603050405020304" pitchFamily="18" charset="0"/>
              </a:rPr>
              <a:t>数据扩增示意图</a:t>
            </a:r>
            <a:endParaRPr lang="zh-CN" altLang="en-US" sz="1400"/>
          </a:p>
        </p:txBody>
      </p:sp>
      <p:sp>
        <p:nvSpPr>
          <p:cNvPr id="8" name="Rectangle 2"/>
          <p:cNvSpPr>
            <a:spLocks noChangeArrowheads="1"/>
          </p:cNvSpPr>
          <p:nvPr/>
        </p:nvSpPr>
        <p:spPr bwMode="auto">
          <a:xfrm>
            <a:off x="2521528" y="317611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0" name="对象 9"/>
          <p:cNvGraphicFramePr>
            <a:graphicFrameLocks noChangeAspect="1"/>
          </p:cNvGraphicFramePr>
          <p:nvPr>
            <p:extLst>
              <p:ext uri="{D42A27DB-BD31-4B8C-83A1-F6EECF244321}">
                <p14:modId xmlns:p14="http://schemas.microsoft.com/office/powerpoint/2010/main" val="3579000931"/>
              </p:ext>
            </p:extLst>
          </p:nvPr>
        </p:nvGraphicFramePr>
        <p:xfrm>
          <a:off x="1457195" y="3034146"/>
          <a:ext cx="6221159" cy="3198119"/>
        </p:xfrm>
        <a:graphic>
          <a:graphicData uri="http://schemas.openxmlformats.org/presentationml/2006/ole">
            <mc:AlternateContent xmlns:mc="http://schemas.openxmlformats.org/markup-compatibility/2006">
              <mc:Choice xmlns:v="urn:schemas-microsoft-com:vml" Requires="v">
                <p:oleObj name="Visio" r:id="rId2" imgW="3895790" imgH="2000329" progId="Visio.Drawing.15">
                  <p:embed/>
                </p:oleObj>
              </mc:Choice>
              <mc:Fallback>
                <p:oleObj name="Visio" r:id="rId2" imgW="3895790" imgH="2000329" progId="Visio.Drawing.15">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7195" y="3034146"/>
                        <a:ext cx="6221159" cy="3198119"/>
                      </a:xfrm>
                      <a:prstGeom prst="rect">
                        <a:avLst/>
                      </a:prstGeom>
                      <a:noFill/>
                    </p:spPr>
                  </p:pic>
                </p:oleObj>
              </mc:Fallback>
            </mc:AlternateContent>
          </a:graphicData>
        </a:graphic>
      </p:graphicFrame>
    </p:spTree>
    <p:extLst>
      <p:ext uri="{BB962C8B-B14F-4D97-AF65-F5344CB8AC3E}">
        <p14:creationId xmlns:p14="http://schemas.microsoft.com/office/powerpoint/2010/main" val="927586626"/>
      </p:ext>
    </p:extLst>
  </p:cSld>
  <p:clrMapOvr>
    <a:masterClrMapping/>
  </p:clrMapOvr>
  <mc:AlternateContent xmlns:mc="http://schemas.openxmlformats.org/markup-compatibility/2006" xmlns:p14="http://schemas.microsoft.com/office/powerpoint/2010/main">
    <mc:Choice Requires="p14">
      <p:transition spd="slow" p14:dur="2000" advTm="13128"/>
    </mc:Choice>
    <mc:Fallback xmlns="">
      <p:transition spd="slow" advTm="1312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神经网络整体结构</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a:endCxn id="5" idx="1"/>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Rectangle 2"/>
          <p:cNvSpPr>
            <a:spLocks noChangeArrowheads="1"/>
          </p:cNvSpPr>
          <p:nvPr/>
        </p:nvSpPr>
        <p:spPr bwMode="auto">
          <a:xfrm>
            <a:off x="1690254" y="1704108"/>
            <a:ext cx="10541856" cy="48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425434422"/>
              </p:ext>
            </p:extLst>
          </p:nvPr>
        </p:nvGraphicFramePr>
        <p:xfrm>
          <a:off x="796635" y="1967348"/>
          <a:ext cx="7550729" cy="4340622"/>
        </p:xfrm>
        <a:graphic>
          <a:graphicData uri="http://schemas.openxmlformats.org/presentationml/2006/ole">
            <mc:AlternateContent xmlns:mc="http://schemas.openxmlformats.org/markup-compatibility/2006">
              <mc:Choice xmlns:v="urn:schemas-microsoft-com:vml" Requires="v">
                <p:oleObj name="Visio" r:id="rId2" imgW="11868267" imgH="6848541" progId="Visio.Drawing.15">
                  <p:embed/>
                </p:oleObj>
              </mc:Choice>
              <mc:Fallback>
                <p:oleObj name="Visio" r:id="rId2" imgW="11868267" imgH="6848541" progId="Visio.Drawing.15">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6635" y="1967348"/>
                        <a:ext cx="7550729" cy="4340622"/>
                      </a:xfrm>
                      <a:prstGeom prst="rect">
                        <a:avLst/>
                      </a:prstGeom>
                      <a:noFill/>
                    </p:spPr>
                  </p:pic>
                </p:oleObj>
              </mc:Fallback>
            </mc:AlternateContent>
          </a:graphicData>
        </a:graphic>
      </p:graphicFrame>
      <p:sp>
        <p:nvSpPr>
          <p:cNvPr id="8" name="矩形 7"/>
          <p:cNvSpPr/>
          <p:nvPr/>
        </p:nvSpPr>
        <p:spPr>
          <a:xfrm>
            <a:off x="3619654" y="6360413"/>
            <a:ext cx="1904689" cy="307777"/>
          </a:xfrm>
          <a:prstGeom prst="rect">
            <a:avLst/>
          </a:prstGeom>
        </p:spPr>
        <p:txBody>
          <a:bodyPr wrap="none">
            <a:spAutoFit/>
          </a:bodyPr>
          <a:lstStyle/>
          <a:p>
            <a:r>
              <a:rPr lang="zh-CN" altLang="en-US" sz="1400" kern="100">
                <a:latin typeface="Times New Roman" panose="02020603050405020304" pitchFamily="18" charset="0"/>
                <a:ea typeface="宋体" panose="02010600030101010101" pitchFamily="2" charset="-122"/>
                <a:cs typeface="Times New Roman" panose="02020603050405020304" pitchFamily="18" charset="0"/>
              </a:rPr>
              <a:t>图</a:t>
            </a:r>
            <a:r>
              <a:rPr lang="en-US" altLang="zh-CN" sz="1400" kern="100">
                <a:latin typeface="Times New Roman" panose="02020603050405020304" pitchFamily="18" charset="0"/>
                <a:ea typeface="宋体" panose="02010600030101010101" pitchFamily="2" charset="-122"/>
                <a:cs typeface="Times New Roman" panose="02020603050405020304" pitchFamily="18" charset="0"/>
              </a:rPr>
              <a:t>3-4 </a:t>
            </a:r>
            <a:r>
              <a:rPr lang="zh-CN" altLang="en-US" sz="1400" kern="100">
                <a:latin typeface="Times New Roman" panose="02020603050405020304" pitchFamily="18" charset="0"/>
                <a:ea typeface="宋体" panose="02010600030101010101" pitchFamily="2" charset="-122"/>
                <a:cs typeface="Times New Roman" panose="02020603050405020304" pitchFamily="18" charset="0"/>
              </a:rPr>
              <a:t>神经网络结构图</a:t>
            </a:r>
            <a:endParaRPr lang="zh-CN" altLang="en-US" sz="1400"/>
          </a:p>
        </p:txBody>
      </p:sp>
      <p:sp>
        <p:nvSpPr>
          <p:cNvPr id="9" name="TextBox 18"/>
          <p:cNvSpPr txBox="1"/>
          <p:nvPr/>
        </p:nvSpPr>
        <p:spPr>
          <a:xfrm>
            <a:off x="796634" y="971489"/>
            <a:ext cx="7550729" cy="707886"/>
          </a:xfrm>
          <a:prstGeom prst="rect">
            <a:avLst/>
          </a:prstGeom>
          <a:noFill/>
        </p:spPr>
        <p:txBody>
          <a:bodyPr wrap="square" rtlCol="0">
            <a:spAutoFit/>
          </a:bodyPr>
          <a:lstStyle/>
          <a:p>
            <a:r>
              <a:rPr lang="zh-CN" altLang="en-US" sz="2000"/>
              <a:t>本文从池化次数、卷积深度、损失函数三个方面对原始</a:t>
            </a:r>
            <a:r>
              <a:rPr lang="en-US" altLang="zh-CN" sz="2000"/>
              <a:t>3D Unet</a:t>
            </a:r>
            <a:r>
              <a:rPr lang="zh-CN" altLang="en-US" sz="2000"/>
              <a:t>做了改进，最终网络结构如下：</a:t>
            </a:r>
            <a:endParaRPr lang="en-US" altLang="zh-CN" sz="2000"/>
          </a:p>
        </p:txBody>
      </p:sp>
    </p:spTree>
    <p:extLst>
      <p:ext uri="{BB962C8B-B14F-4D97-AF65-F5344CB8AC3E}">
        <p14:creationId xmlns:p14="http://schemas.microsoft.com/office/powerpoint/2010/main" val="1623263039"/>
      </p:ext>
    </p:extLst>
  </p:cSld>
  <p:clrMapOvr>
    <a:masterClrMapping/>
  </p:clrMapOvr>
  <mc:AlternateContent xmlns:mc="http://schemas.openxmlformats.org/markup-compatibility/2006" xmlns:p14="http://schemas.microsoft.com/office/powerpoint/2010/main">
    <mc:Choice Requires="p14">
      <p:transition spd="slow" p14:dur="2000" advTm="11354"/>
    </mc:Choice>
    <mc:Fallback xmlns="">
      <p:transition spd="slow" advTm="11354"/>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池化次数</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9" name="TextBox 18"/>
          <p:cNvSpPr txBox="1"/>
          <p:nvPr/>
        </p:nvSpPr>
        <p:spPr>
          <a:xfrm>
            <a:off x="1492682" y="1110470"/>
            <a:ext cx="6667645" cy="1015663"/>
          </a:xfrm>
          <a:prstGeom prst="rect">
            <a:avLst/>
          </a:prstGeom>
          <a:noFill/>
        </p:spPr>
        <p:txBody>
          <a:bodyPr wrap="square" rtlCol="0">
            <a:spAutoFit/>
          </a:bodyPr>
          <a:lstStyle/>
          <a:p>
            <a:r>
              <a:rPr lang="zh-CN" altLang="en-US" sz="2000"/>
              <a:t>考虑到池化次数过多，会丢失信息；而池化次数过少又会影响到整个网络的“视野”，为了得到最佳的池化次数，本文将</a:t>
            </a:r>
            <a:r>
              <a:rPr lang="en-US" altLang="zh-CN" sz="2000"/>
              <a:t>2</a:t>
            </a:r>
            <a:r>
              <a:rPr lang="zh-CN" altLang="en-US" sz="2000"/>
              <a:t>次、</a:t>
            </a:r>
            <a:r>
              <a:rPr lang="en-US" altLang="zh-CN" sz="2000"/>
              <a:t>3</a:t>
            </a:r>
            <a:r>
              <a:rPr lang="zh-CN" altLang="en-US" sz="2000"/>
              <a:t>次与</a:t>
            </a:r>
            <a:r>
              <a:rPr lang="en-US" altLang="zh-CN" sz="2000"/>
              <a:t>4</a:t>
            </a:r>
            <a:r>
              <a:rPr lang="zh-CN" altLang="en-US" sz="2000"/>
              <a:t>次池化的模型进行实验对比：</a:t>
            </a:r>
            <a:endParaRPr lang="en-US" altLang="zh-CN" sz="2000"/>
          </a:p>
        </p:txBody>
      </p: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graphicFrame>
        <p:nvGraphicFramePr>
          <p:cNvPr id="12" name="表格 11"/>
          <p:cNvGraphicFramePr>
            <a:graphicFrameLocks noGrp="1"/>
          </p:cNvGraphicFramePr>
          <p:nvPr>
            <p:extLst>
              <p:ext uri="{D42A27DB-BD31-4B8C-83A1-F6EECF244321}">
                <p14:modId xmlns:p14="http://schemas.microsoft.com/office/powerpoint/2010/main" val="3647767232"/>
              </p:ext>
            </p:extLst>
          </p:nvPr>
        </p:nvGraphicFramePr>
        <p:xfrm>
          <a:off x="1492682" y="2532994"/>
          <a:ext cx="6515245" cy="3479880"/>
        </p:xfrm>
        <a:graphic>
          <a:graphicData uri="http://schemas.openxmlformats.org/drawingml/2006/table">
            <a:tbl>
              <a:tblPr firstRow="1" firstCol="1" bandRow="1"/>
              <a:tblGrid>
                <a:gridCol w="1628278">
                  <a:extLst>
                    <a:ext uri="{9D8B030D-6E8A-4147-A177-3AD203B41FA5}">
                      <a16:colId xmlns:a16="http://schemas.microsoft.com/office/drawing/2014/main" val="1251548959"/>
                    </a:ext>
                  </a:extLst>
                </a:gridCol>
                <a:gridCol w="1628989">
                  <a:extLst>
                    <a:ext uri="{9D8B030D-6E8A-4147-A177-3AD203B41FA5}">
                      <a16:colId xmlns:a16="http://schemas.microsoft.com/office/drawing/2014/main" val="269136806"/>
                    </a:ext>
                  </a:extLst>
                </a:gridCol>
                <a:gridCol w="1628989">
                  <a:extLst>
                    <a:ext uri="{9D8B030D-6E8A-4147-A177-3AD203B41FA5}">
                      <a16:colId xmlns:a16="http://schemas.microsoft.com/office/drawing/2014/main" val="4000459905"/>
                    </a:ext>
                  </a:extLst>
                </a:gridCol>
                <a:gridCol w="1628989">
                  <a:extLst>
                    <a:ext uri="{9D8B030D-6E8A-4147-A177-3AD203B41FA5}">
                      <a16:colId xmlns:a16="http://schemas.microsoft.com/office/drawing/2014/main" val="58859824"/>
                    </a:ext>
                  </a:extLst>
                </a:gridCol>
              </a:tblGrid>
              <a:tr h="347988">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Pool2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Pool3</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Pool4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306804"/>
                  </a:ext>
                </a:extLst>
              </a:tr>
              <a:tr h="34798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脑干</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0.524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0.645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0.647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361049419"/>
                  </a:ext>
                </a:extLst>
              </a:tr>
              <a:tr h="34798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0.780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0.843</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0.849</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200396040"/>
                  </a:ext>
                </a:extLst>
              </a:tr>
              <a:tr h="34798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0.768</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0.832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0.836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146361658"/>
                  </a:ext>
                </a:extLst>
              </a:tr>
              <a:tr h="34798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下颌骨</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0.862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0.878</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0.882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774564103"/>
                  </a:ext>
                </a:extLst>
              </a:tr>
              <a:tr h="34798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0.325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0.331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724132478"/>
                  </a:ext>
                </a:extLst>
              </a:tr>
              <a:tr h="34798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0.317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0.320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878588627"/>
                  </a:ext>
                </a:extLst>
              </a:tr>
              <a:tr h="34798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左腮腺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0.633</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0.731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0.736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201753904"/>
                  </a:ext>
                </a:extLst>
              </a:tr>
              <a:tr h="34798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右腮腺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0.608</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0.706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0.712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849824218"/>
                  </a:ext>
                </a:extLst>
              </a:tr>
              <a:tr h="347988">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Average</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0.522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0.660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0.664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81066568"/>
                  </a:ext>
                </a:extLst>
              </a:tr>
            </a:tbl>
          </a:graphicData>
        </a:graphic>
      </p:graphicFrame>
    </p:spTree>
    <p:extLst>
      <p:ext uri="{BB962C8B-B14F-4D97-AF65-F5344CB8AC3E}">
        <p14:creationId xmlns:p14="http://schemas.microsoft.com/office/powerpoint/2010/main" val="2634119091"/>
      </p:ext>
    </p:extLst>
  </p:cSld>
  <p:clrMapOvr>
    <a:masterClrMapping/>
  </p:clrMapOvr>
  <mc:AlternateContent xmlns:mc="http://schemas.openxmlformats.org/markup-compatibility/2006" xmlns:p14="http://schemas.microsoft.com/office/powerpoint/2010/main">
    <mc:Choice Requires="p14">
      <p:transition spd="slow" p14:dur="2000" advTm="27230"/>
    </mc:Choice>
    <mc:Fallback xmlns="">
      <p:transition spd="slow" advTm="2723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卷积深度</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9" name="TextBox 18"/>
          <p:cNvSpPr txBox="1"/>
          <p:nvPr/>
        </p:nvSpPr>
        <p:spPr>
          <a:xfrm>
            <a:off x="1238177" y="977469"/>
            <a:ext cx="6667645" cy="1323439"/>
          </a:xfrm>
          <a:prstGeom prst="rect">
            <a:avLst/>
          </a:prstGeom>
          <a:noFill/>
        </p:spPr>
        <p:txBody>
          <a:bodyPr wrap="square" rtlCol="0">
            <a:spAutoFit/>
          </a:bodyPr>
          <a:lstStyle/>
          <a:p>
            <a:r>
              <a:rPr lang="zh-CN" altLang="zh-CN" sz="2000"/>
              <a:t>卷积深度过小，可能漏掉某些重要特征，导致模型欠拟合；而卷积深度过大，可能把噪音当做图像本身的特征，导致模型过拟合。为了得到最佳的卷积深度，本文对初始卷积核深度为</a:t>
            </a:r>
            <a:r>
              <a:rPr lang="en-US" altLang="zh-CN" sz="2000"/>
              <a:t>12</a:t>
            </a:r>
            <a:r>
              <a:rPr lang="zh-CN" altLang="zh-CN" sz="2000"/>
              <a:t>，</a:t>
            </a:r>
            <a:r>
              <a:rPr lang="en-US" altLang="zh-CN" sz="2000"/>
              <a:t>24</a:t>
            </a:r>
            <a:r>
              <a:rPr lang="zh-CN" altLang="zh-CN" sz="2000"/>
              <a:t>，</a:t>
            </a:r>
            <a:r>
              <a:rPr lang="en-US" altLang="zh-CN" sz="2000"/>
              <a:t>36</a:t>
            </a:r>
            <a:r>
              <a:rPr lang="zh-CN" altLang="zh-CN" sz="2000"/>
              <a:t>的网络模型进行实验对比</a:t>
            </a:r>
            <a:r>
              <a:rPr lang="zh-CN" altLang="en-US" sz="2000"/>
              <a:t>：</a:t>
            </a:r>
            <a:endParaRPr lang="en-US" altLang="zh-CN" sz="2000"/>
          </a:p>
        </p:txBody>
      </p: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graphicFrame>
        <p:nvGraphicFramePr>
          <p:cNvPr id="8" name="表格 7"/>
          <p:cNvGraphicFramePr>
            <a:graphicFrameLocks noGrp="1"/>
          </p:cNvGraphicFramePr>
          <p:nvPr>
            <p:extLst>
              <p:ext uri="{D42A27DB-BD31-4B8C-83A1-F6EECF244321}">
                <p14:modId xmlns:p14="http://schemas.microsoft.com/office/powerpoint/2010/main" val="3682105844"/>
              </p:ext>
            </p:extLst>
          </p:nvPr>
        </p:nvGraphicFramePr>
        <p:xfrm>
          <a:off x="1316938" y="2723402"/>
          <a:ext cx="6510122" cy="3247902"/>
        </p:xfrm>
        <a:graphic>
          <a:graphicData uri="http://schemas.openxmlformats.org/drawingml/2006/table">
            <a:tbl>
              <a:tblPr firstRow="1" firstCol="1" bandRow="1"/>
              <a:tblGrid>
                <a:gridCol w="2169804">
                  <a:extLst>
                    <a:ext uri="{9D8B030D-6E8A-4147-A177-3AD203B41FA5}">
                      <a16:colId xmlns:a16="http://schemas.microsoft.com/office/drawing/2014/main" val="2291753275"/>
                    </a:ext>
                  </a:extLst>
                </a:gridCol>
                <a:gridCol w="2169804">
                  <a:extLst>
                    <a:ext uri="{9D8B030D-6E8A-4147-A177-3AD203B41FA5}">
                      <a16:colId xmlns:a16="http://schemas.microsoft.com/office/drawing/2014/main" val="2222626393"/>
                    </a:ext>
                  </a:extLst>
                </a:gridCol>
                <a:gridCol w="2170514">
                  <a:extLst>
                    <a:ext uri="{9D8B030D-6E8A-4147-A177-3AD203B41FA5}">
                      <a16:colId xmlns:a16="http://schemas.microsoft.com/office/drawing/2014/main" val="3914352511"/>
                    </a:ext>
                  </a:extLst>
                </a:gridCol>
              </a:tblGrid>
              <a:tr h="360878">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12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24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4384334"/>
                  </a:ext>
                </a:extLst>
              </a:tr>
              <a:tr h="36087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脑干</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0.541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0.645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274976025"/>
                  </a:ext>
                </a:extLst>
              </a:tr>
              <a:tr h="36087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0.843</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2406473793"/>
                  </a:ext>
                </a:extLst>
              </a:tr>
              <a:tr h="36087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0.832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4140158273"/>
                  </a:ext>
                </a:extLst>
              </a:tr>
              <a:tr h="36087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下颌骨</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0.835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0.878</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655656297"/>
                  </a:ext>
                </a:extLst>
              </a:tr>
              <a:tr h="36087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0.325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4140895105"/>
                  </a:ext>
                </a:extLst>
              </a:tr>
              <a:tr h="36087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0.317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571492282"/>
                  </a:ext>
                </a:extLst>
              </a:tr>
              <a:tr h="36087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左腮腺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0.731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081870558"/>
                  </a:ext>
                </a:extLst>
              </a:tr>
              <a:tr h="360878">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右腮腺</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0.706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56932613"/>
                  </a:ext>
                </a:extLst>
              </a:tr>
            </a:tbl>
          </a:graphicData>
        </a:graphic>
      </p:graphicFrame>
    </p:spTree>
    <p:extLst>
      <p:ext uri="{BB962C8B-B14F-4D97-AF65-F5344CB8AC3E}">
        <p14:creationId xmlns:p14="http://schemas.microsoft.com/office/powerpoint/2010/main" val="3223611695"/>
      </p:ext>
    </p:extLst>
  </p:cSld>
  <p:clrMapOvr>
    <a:masterClrMapping/>
  </p:clrMapOvr>
  <mc:AlternateContent xmlns:mc="http://schemas.openxmlformats.org/markup-compatibility/2006" xmlns:p14="http://schemas.microsoft.com/office/powerpoint/2010/main">
    <mc:Choice Requires="p14">
      <p:transition spd="slow" p14:dur="2000" advTm="39465"/>
    </mc:Choice>
    <mc:Fallback xmlns="">
      <p:transition spd="slow" advTm="39465"/>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损失函数</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9" name="TextBox 18"/>
          <p:cNvSpPr txBox="1"/>
          <p:nvPr/>
        </p:nvSpPr>
        <p:spPr>
          <a:xfrm>
            <a:off x="1238177" y="1023635"/>
            <a:ext cx="6667645" cy="2246769"/>
          </a:xfrm>
          <a:prstGeom prst="rect">
            <a:avLst/>
          </a:prstGeom>
          <a:noFill/>
        </p:spPr>
        <p:txBody>
          <a:bodyPr wrap="square" rtlCol="0">
            <a:spAutoFit/>
          </a:bodyPr>
          <a:lstStyle/>
          <a:p>
            <a:r>
              <a:rPr lang="en-US" altLang="zh-CN" sz="2000"/>
              <a:t>Dice</a:t>
            </a:r>
            <a:r>
              <a:rPr lang="zh-CN" altLang="zh-CN" sz="2000"/>
              <a:t>系数和交叉熵都是分别对每个类别进行计算，取平均值作为结果，无法解决类别不平衡的问题；</a:t>
            </a:r>
            <a:r>
              <a:rPr lang="en-US" altLang="zh-CN" sz="2000"/>
              <a:t>Focal loss</a:t>
            </a:r>
            <a:r>
              <a:rPr lang="zh-CN" altLang="zh-CN" sz="2000"/>
              <a:t>在交叉熵的基础上，添加了平衡因子和调节因子，理论上可以解决类别不平衡的问题。</a:t>
            </a:r>
            <a:endParaRPr lang="en-US" altLang="zh-CN" sz="2000"/>
          </a:p>
          <a:p>
            <a:r>
              <a:rPr lang="zh-CN" altLang="zh-CN" sz="2000"/>
              <a:t>为了验证</a:t>
            </a:r>
            <a:r>
              <a:rPr lang="en-US" altLang="zh-CN" sz="2000"/>
              <a:t>Focal loss</a:t>
            </a:r>
            <a:r>
              <a:rPr lang="zh-CN" altLang="zh-CN" sz="2000"/>
              <a:t>可以解决类别不平衡问题、提高小器官（如：视神经）的分割精确度，本文设计了使用不同损失函数的对比实验</a:t>
            </a:r>
            <a:r>
              <a:rPr lang="zh-CN" altLang="en-US" sz="2000"/>
              <a:t>：</a:t>
            </a:r>
            <a:endParaRPr lang="en-US" altLang="zh-CN" sz="2000"/>
          </a:p>
        </p:txBody>
      </p: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graphicFrame>
        <p:nvGraphicFramePr>
          <p:cNvPr id="4" name="表格 3"/>
          <p:cNvGraphicFramePr>
            <a:graphicFrameLocks noGrp="1"/>
          </p:cNvGraphicFramePr>
          <p:nvPr>
            <p:extLst>
              <p:ext uri="{D42A27DB-BD31-4B8C-83A1-F6EECF244321}">
                <p14:modId xmlns:p14="http://schemas.microsoft.com/office/powerpoint/2010/main" val="2551781355"/>
              </p:ext>
            </p:extLst>
          </p:nvPr>
        </p:nvGraphicFramePr>
        <p:xfrm>
          <a:off x="1238176" y="3391975"/>
          <a:ext cx="6667646" cy="3299770"/>
        </p:xfrm>
        <a:graphic>
          <a:graphicData uri="http://schemas.openxmlformats.org/drawingml/2006/table">
            <a:tbl>
              <a:tblPr firstRow="1" firstCol="1" bandRow="1"/>
              <a:tblGrid>
                <a:gridCol w="1666367">
                  <a:extLst>
                    <a:ext uri="{9D8B030D-6E8A-4147-A177-3AD203B41FA5}">
                      <a16:colId xmlns:a16="http://schemas.microsoft.com/office/drawing/2014/main" val="2638589027"/>
                    </a:ext>
                  </a:extLst>
                </a:gridCol>
                <a:gridCol w="1667093">
                  <a:extLst>
                    <a:ext uri="{9D8B030D-6E8A-4147-A177-3AD203B41FA5}">
                      <a16:colId xmlns:a16="http://schemas.microsoft.com/office/drawing/2014/main" val="4241549303"/>
                    </a:ext>
                  </a:extLst>
                </a:gridCol>
                <a:gridCol w="1667093">
                  <a:extLst>
                    <a:ext uri="{9D8B030D-6E8A-4147-A177-3AD203B41FA5}">
                      <a16:colId xmlns:a16="http://schemas.microsoft.com/office/drawing/2014/main" val="3775580260"/>
                    </a:ext>
                  </a:extLst>
                </a:gridCol>
                <a:gridCol w="1667093">
                  <a:extLst>
                    <a:ext uri="{9D8B030D-6E8A-4147-A177-3AD203B41FA5}">
                      <a16:colId xmlns:a16="http://schemas.microsoft.com/office/drawing/2014/main" val="695992748"/>
                    </a:ext>
                  </a:extLst>
                </a:gridCol>
              </a:tblGrid>
              <a:tr h="329977">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dice</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cross entropy</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focal loss</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42855895"/>
                  </a:ext>
                </a:extLst>
              </a:tr>
              <a:tr h="32997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脑干</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0.617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0.645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0.658</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969059396"/>
                  </a:ext>
                </a:extLst>
              </a:tr>
              <a:tr h="32997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0.803</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0.843</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0.851</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2508407974"/>
                  </a:ext>
                </a:extLst>
              </a:tr>
              <a:tr h="32997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0.795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0.832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0.840</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24649235"/>
                  </a:ext>
                </a:extLst>
              </a:tr>
              <a:tr h="32997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下颌骨</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0.871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0.878</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0.883</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99369910"/>
                  </a:ext>
                </a:extLst>
              </a:tr>
              <a:tr h="32997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0.287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0.325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0.338</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609749457"/>
                  </a:ext>
                </a:extLst>
              </a:tr>
              <a:tr h="32997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0.276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0.317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0.327</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4128770774"/>
                  </a:ext>
                </a:extLst>
              </a:tr>
              <a:tr h="32997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左腮腺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0.702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0.731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0.743</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359143915"/>
                  </a:ext>
                </a:extLst>
              </a:tr>
              <a:tr h="32997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右腮腺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0.695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0.706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0.715</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327673013"/>
                  </a:ext>
                </a:extLst>
              </a:tr>
              <a:tr h="329977">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Average</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0.631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0.660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0.670</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84003814"/>
                  </a:ext>
                </a:extLst>
              </a:tr>
            </a:tbl>
          </a:graphicData>
        </a:graphic>
      </p:graphicFrame>
    </p:spTree>
    <p:extLst>
      <p:ext uri="{BB962C8B-B14F-4D97-AF65-F5344CB8AC3E}">
        <p14:creationId xmlns:p14="http://schemas.microsoft.com/office/powerpoint/2010/main" val="2332662407"/>
      </p:ext>
    </p:extLst>
  </p:cSld>
  <p:clrMapOvr>
    <a:masterClrMapping/>
  </p:clrMapOvr>
  <mc:AlternateContent xmlns:mc="http://schemas.openxmlformats.org/markup-compatibility/2006" xmlns:p14="http://schemas.microsoft.com/office/powerpoint/2010/main">
    <mc:Choice Requires="p14">
      <p:transition spd="slow" p14:dur="2000" advTm="32515"/>
    </mc:Choice>
    <mc:Fallback xmlns="">
      <p:transition spd="slow" advTm="32515"/>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altLang="zh-CN" sz="3200">
                <a:solidFill>
                  <a:schemeClr val="bg1"/>
                </a:solidFill>
                <a:latin typeface="隶书" pitchFamily="49" charset="-122"/>
                <a:ea typeface="隶书" pitchFamily="49" charset="-122"/>
                <a:cs typeface="+mn-cs"/>
              </a:rPr>
              <a:t>Two Stage</a:t>
            </a:r>
            <a:r>
              <a:rPr lang="zh-CN" altLang="en-US" sz="3200">
                <a:solidFill>
                  <a:schemeClr val="bg1"/>
                </a:solidFill>
                <a:latin typeface="隶书" pitchFamily="49" charset="-122"/>
                <a:ea typeface="隶书" pitchFamily="49" charset="-122"/>
                <a:cs typeface="+mn-cs"/>
              </a:rPr>
              <a:t>流程</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1" name="Rectangle 4"/>
          <p:cNvSpPr>
            <a:spLocks noChangeArrowheads="1"/>
          </p:cNvSpPr>
          <p:nvPr/>
        </p:nvSpPr>
        <p:spPr bwMode="auto">
          <a:xfrm>
            <a:off x="3577936" y="205047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5" name="矩形 14"/>
          <p:cNvSpPr/>
          <p:nvPr/>
        </p:nvSpPr>
        <p:spPr>
          <a:xfrm>
            <a:off x="1093696" y="1006019"/>
            <a:ext cx="7163342" cy="1323439"/>
          </a:xfrm>
          <a:prstGeom prst="rect">
            <a:avLst/>
          </a:prstGeom>
        </p:spPr>
        <p:txBody>
          <a:bodyPr wrap="square">
            <a:spAutoFit/>
          </a:bodyPr>
          <a:lstStyle/>
          <a:p>
            <a:r>
              <a:rPr lang="zh-CN" altLang="zh-CN" sz="2000"/>
              <a:t>针对头颈部</a:t>
            </a:r>
            <a:r>
              <a:rPr lang="en-US" altLang="zh-CN" sz="2000"/>
              <a:t>CT</a:t>
            </a:r>
            <a:r>
              <a:rPr lang="zh-CN" altLang="zh-CN" sz="2000"/>
              <a:t>图像软组织对比度不明显，器官在整张</a:t>
            </a:r>
            <a:r>
              <a:rPr lang="en-US" altLang="zh-CN" sz="2000"/>
              <a:t>CT</a:t>
            </a:r>
            <a:r>
              <a:rPr lang="zh-CN" altLang="zh-CN" sz="2000"/>
              <a:t>图像上占比小的问题，引入</a:t>
            </a:r>
            <a:r>
              <a:rPr lang="en-US" altLang="zh-CN" sz="2000"/>
              <a:t>Two Stage</a:t>
            </a:r>
            <a:r>
              <a:rPr lang="zh-CN" altLang="zh-CN" sz="2000"/>
              <a:t>训练与分割，</a:t>
            </a:r>
            <a:r>
              <a:rPr lang="zh-CN" altLang="en-US" sz="2000"/>
              <a:t>把第一阶段的分割结果用于定位器官，第二阶段分别对每个器官进行分割，旨在</a:t>
            </a:r>
            <a:r>
              <a:rPr lang="zh-CN" altLang="zh-CN" sz="2000"/>
              <a:t>整体提高各个器官分割的精确度</a:t>
            </a:r>
            <a:r>
              <a:rPr lang="zh-CN" altLang="en-US" sz="2000"/>
              <a:t>。</a:t>
            </a:r>
          </a:p>
        </p:txBody>
      </p:sp>
      <p:sp>
        <p:nvSpPr>
          <p:cNvPr id="16" name="Rectangle 2"/>
          <p:cNvSpPr>
            <a:spLocks noChangeArrowheads="1"/>
          </p:cNvSpPr>
          <p:nvPr/>
        </p:nvSpPr>
        <p:spPr bwMode="auto">
          <a:xfrm>
            <a:off x="177124" y="2576154"/>
            <a:ext cx="935480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7" name="对象 16"/>
          <p:cNvGraphicFramePr>
            <a:graphicFrameLocks noChangeAspect="1"/>
          </p:cNvGraphicFramePr>
          <p:nvPr>
            <p:extLst>
              <p:ext uri="{D42A27DB-BD31-4B8C-83A1-F6EECF244321}">
                <p14:modId xmlns:p14="http://schemas.microsoft.com/office/powerpoint/2010/main" val="1391787985"/>
              </p:ext>
            </p:extLst>
          </p:nvPr>
        </p:nvGraphicFramePr>
        <p:xfrm>
          <a:off x="357240" y="2576154"/>
          <a:ext cx="4121180" cy="4239491"/>
        </p:xfrm>
        <a:graphic>
          <a:graphicData uri="http://schemas.openxmlformats.org/presentationml/2006/ole">
            <mc:AlternateContent xmlns:mc="http://schemas.openxmlformats.org/markup-compatibility/2006">
              <mc:Choice xmlns:v="urn:schemas-microsoft-com:vml" Requires="v">
                <p:oleObj name="Visio" r:id="rId2" imgW="9229522" imgH="9534564" progId="Visio.Drawing.15">
                  <p:embed/>
                </p:oleObj>
              </mc:Choice>
              <mc:Fallback>
                <p:oleObj name="Visio" r:id="rId2" imgW="9229522" imgH="9534564" progId="Visio.Drawing.15">
                  <p:embed/>
                  <p:pic>
                    <p:nvPicPr>
                      <p:cNvPr id="10" name="对象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7240" y="2576154"/>
                        <a:ext cx="4121180" cy="4239491"/>
                      </a:xfrm>
                      <a:prstGeom prst="rect">
                        <a:avLst/>
                      </a:prstGeom>
                      <a:noFill/>
                    </p:spPr>
                  </p:pic>
                </p:oleObj>
              </mc:Fallback>
            </mc:AlternateContent>
          </a:graphicData>
        </a:graphic>
      </p:graphicFrame>
      <p:graphicFrame>
        <p:nvGraphicFramePr>
          <p:cNvPr id="18" name="对象 17"/>
          <p:cNvGraphicFramePr>
            <a:graphicFrameLocks noChangeAspect="1"/>
          </p:cNvGraphicFramePr>
          <p:nvPr>
            <p:extLst>
              <p:ext uri="{D42A27DB-BD31-4B8C-83A1-F6EECF244321}">
                <p14:modId xmlns:p14="http://schemas.microsoft.com/office/powerpoint/2010/main" val="1136634405"/>
              </p:ext>
            </p:extLst>
          </p:nvPr>
        </p:nvGraphicFramePr>
        <p:xfrm>
          <a:off x="4675367" y="2576153"/>
          <a:ext cx="4131039" cy="4239491"/>
        </p:xfrm>
        <a:graphic>
          <a:graphicData uri="http://schemas.openxmlformats.org/presentationml/2006/ole">
            <mc:AlternateContent xmlns:mc="http://schemas.openxmlformats.org/markup-compatibility/2006">
              <mc:Choice xmlns:v="urn:schemas-microsoft-com:vml" Requires="v">
                <p:oleObj name="Visio" r:id="rId4" imgW="9229522" imgH="9458470" progId="Visio.Drawing.15">
                  <p:embed/>
                </p:oleObj>
              </mc:Choice>
              <mc:Fallback>
                <p:oleObj name="Visio" r:id="rId4" imgW="9229522" imgH="9458470" progId="Visio.Drawing.15">
                  <p:embed/>
                  <p:pic>
                    <p:nvPicPr>
                      <p:cNvPr id="15" name="对象 1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75367" y="2576153"/>
                        <a:ext cx="4131039" cy="4239491"/>
                      </a:xfrm>
                      <a:prstGeom prst="rect">
                        <a:avLst/>
                      </a:prstGeom>
                      <a:noFill/>
                    </p:spPr>
                  </p:pic>
                </p:oleObj>
              </mc:Fallback>
            </mc:AlternateContent>
          </a:graphicData>
        </a:graphic>
      </p:graphicFrame>
    </p:spTree>
    <p:extLst>
      <p:ext uri="{BB962C8B-B14F-4D97-AF65-F5344CB8AC3E}">
        <p14:creationId xmlns:p14="http://schemas.microsoft.com/office/powerpoint/2010/main" val="118830271"/>
      </p:ext>
    </p:extLst>
  </p:cSld>
  <p:clrMapOvr>
    <a:masterClrMapping/>
  </p:clrMapOvr>
  <mc:AlternateContent xmlns:mc="http://schemas.openxmlformats.org/markup-compatibility/2006" xmlns:p14="http://schemas.microsoft.com/office/powerpoint/2010/main">
    <mc:Choice Requires="p14">
      <p:transition spd="slow" p14:dur="2000" advTm="20561"/>
    </mc:Choice>
    <mc:Fallback xmlns="">
      <p:transition spd="slow" advTm="20561"/>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altLang="zh-CN" sz="3200">
                <a:solidFill>
                  <a:schemeClr val="bg1"/>
                </a:solidFill>
                <a:latin typeface="隶书" pitchFamily="49" charset="-122"/>
                <a:ea typeface="隶书" pitchFamily="49" charset="-122"/>
                <a:cs typeface="+mn-cs"/>
              </a:rPr>
              <a:t>Two Stage</a:t>
            </a:r>
            <a:r>
              <a:rPr lang="zh-CN" altLang="en-US" sz="3200">
                <a:solidFill>
                  <a:schemeClr val="bg1"/>
                </a:solidFill>
                <a:latin typeface="隶书" pitchFamily="49" charset="-122"/>
                <a:ea typeface="隶书" pitchFamily="49" charset="-122"/>
                <a:cs typeface="+mn-cs"/>
              </a:rPr>
              <a:t>训练流程</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1" name="Rectangle 4"/>
          <p:cNvSpPr>
            <a:spLocks noChangeArrowheads="1"/>
          </p:cNvSpPr>
          <p:nvPr/>
        </p:nvSpPr>
        <p:spPr bwMode="auto">
          <a:xfrm>
            <a:off x="3577936" y="205047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3" name="图片 12"/>
          <p:cNvPicPr>
            <a:picLocks noChangeAspect="1"/>
          </p:cNvPicPr>
          <p:nvPr/>
        </p:nvPicPr>
        <p:blipFill>
          <a:blip r:embed="rId2"/>
          <a:stretch>
            <a:fillRect/>
          </a:stretch>
        </p:blipFill>
        <p:spPr>
          <a:xfrm>
            <a:off x="619014" y="3892205"/>
            <a:ext cx="8040077" cy="724058"/>
          </a:xfrm>
          <a:prstGeom prst="rect">
            <a:avLst/>
          </a:prstGeom>
        </p:spPr>
      </p:pic>
      <p:sp>
        <p:nvSpPr>
          <p:cNvPr id="14" name="矩形 13"/>
          <p:cNvSpPr/>
          <p:nvPr/>
        </p:nvSpPr>
        <p:spPr>
          <a:xfrm>
            <a:off x="1198818" y="1593274"/>
            <a:ext cx="7163342" cy="1015663"/>
          </a:xfrm>
          <a:prstGeom prst="rect">
            <a:avLst/>
          </a:prstGeom>
        </p:spPr>
        <p:txBody>
          <a:bodyPr wrap="square">
            <a:spAutoFit/>
          </a:bodyPr>
          <a:lstStyle/>
          <a:p>
            <a:r>
              <a:rPr lang="zh-CN" altLang="en-US" sz="2000"/>
              <a:t>第一阶段：</a:t>
            </a:r>
            <a:endParaRPr lang="en-US" altLang="zh-CN" sz="2000"/>
          </a:p>
          <a:p>
            <a:endParaRPr lang="en-US" altLang="zh-CN" sz="2000"/>
          </a:p>
          <a:p>
            <a:r>
              <a:rPr lang="zh-CN" altLang="en-US" sz="2000"/>
              <a:t>训练一个可以同时分割出八个器官的网络模型。</a:t>
            </a:r>
            <a:endParaRPr lang="en-US" altLang="zh-CN" sz="2000"/>
          </a:p>
        </p:txBody>
      </p:sp>
    </p:spTree>
    <p:extLst>
      <p:ext uri="{BB962C8B-B14F-4D97-AF65-F5344CB8AC3E}">
        <p14:creationId xmlns:p14="http://schemas.microsoft.com/office/powerpoint/2010/main" val="2526764393"/>
      </p:ext>
    </p:extLst>
  </p:cSld>
  <p:clrMapOvr>
    <a:masterClrMapping/>
  </p:clrMapOvr>
  <mc:AlternateContent xmlns:mc="http://schemas.openxmlformats.org/markup-compatibility/2006" xmlns:p14="http://schemas.microsoft.com/office/powerpoint/2010/main">
    <mc:Choice Requires="p14">
      <p:transition spd="slow" p14:dur="2000" advTm="13262"/>
    </mc:Choice>
    <mc:Fallback xmlns="">
      <p:transition spd="slow" advTm="13262"/>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altLang="zh-CN" sz="3200">
                <a:solidFill>
                  <a:schemeClr val="bg1"/>
                </a:solidFill>
                <a:latin typeface="隶书" pitchFamily="49" charset="-122"/>
                <a:ea typeface="隶书" pitchFamily="49" charset="-122"/>
                <a:cs typeface="+mn-cs"/>
              </a:rPr>
              <a:t>Two Stage</a:t>
            </a:r>
            <a:r>
              <a:rPr lang="zh-CN" altLang="en-US" sz="3200">
                <a:solidFill>
                  <a:schemeClr val="bg1"/>
                </a:solidFill>
                <a:latin typeface="隶书" pitchFamily="49" charset="-122"/>
                <a:ea typeface="隶书" pitchFamily="49" charset="-122"/>
                <a:cs typeface="+mn-cs"/>
              </a:rPr>
              <a:t>训练流程</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1" name="Rectangle 4"/>
          <p:cNvSpPr>
            <a:spLocks noChangeArrowheads="1"/>
          </p:cNvSpPr>
          <p:nvPr/>
        </p:nvSpPr>
        <p:spPr bwMode="auto">
          <a:xfrm>
            <a:off x="3577936" y="205047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2" name="对象 11"/>
          <p:cNvGraphicFramePr>
            <a:graphicFrameLocks noChangeAspect="1"/>
          </p:cNvGraphicFramePr>
          <p:nvPr>
            <p:extLst>
              <p:ext uri="{D42A27DB-BD31-4B8C-83A1-F6EECF244321}">
                <p14:modId xmlns:p14="http://schemas.microsoft.com/office/powerpoint/2010/main" val="2701526230"/>
              </p:ext>
            </p:extLst>
          </p:nvPr>
        </p:nvGraphicFramePr>
        <p:xfrm>
          <a:off x="2003712" y="1573279"/>
          <a:ext cx="5136574" cy="5284308"/>
        </p:xfrm>
        <a:graphic>
          <a:graphicData uri="http://schemas.openxmlformats.org/presentationml/2006/ole">
            <mc:AlternateContent xmlns:mc="http://schemas.openxmlformats.org/markup-compatibility/2006">
              <mc:Choice xmlns:v="urn:schemas-microsoft-com:vml" Requires="v">
                <p:oleObj name="Visio" r:id="rId2" imgW="5648518" imgH="5791200" progId="Visio.Drawing.15">
                  <p:embed/>
                </p:oleObj>
              </mc:Choice>
              <mc:Fallback>
                <p:oleObj name="Visio" r:id="rId2" imgW="5648518" imgH="5791200" progId="Visio.Drawing.15">
                  <p:embed/>
                  <p:pic>
                    <p:nvPicPr>
                      <p:cNvPr id="12" name="对象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3712" y="1573279"/>
                        <a:ext cx="5136574" cy="5284308"/>
                      </a:xfrm>
                      <a:prstGeom prst="rect">
                        <a:avLst/>
                      </a:prstGeom>
                      <a:noFill/>
                    </p:spPr>
                  </p:pic>
                </p:oleObj>
              </mc:Fallback>
            </mc:AlternateContent>
          </a:graphicData>
        </a:graphic>
      </p:graphicFrame>
      <p:sp>
        <p:nvSpPr>
          <p:cNvPr id="10" name="矩形 9"/>
          <p:cNvSpPr/>
          <p:nvPr/>
        </p:nvSpPr>
        <p:spPr>
          <a:xfrm>
            <a:off x="1051369" y="859373"/>
            <a:ext cx="7163342" cy="1015663"/>
          </a:xfrm>
          <a:prstGeom prst="rect">
            <a:avLst/>
          </a:prstGeom>
        </p:spPr>
        <p:txBody>
          <a:bodyPr wrap="square">
            <a:spAutoFit/>
          </a:bodyPr>
          <a:lstStyle/>
          <a:p>
            <a:r>
              <a:rPr lang="zh-CN" altLang="en-US" sz="2000"/>
              <a:t>第二阶段：</a:t>
            </a:r>
            <a:endParaRPr lang="en-US" altLang="zh-CN" sz="2000"/>
          </a:p>
          <a:p>
            <a:r>
              <a:rPr lang="zh-CN" altLang="en-US" sz="2000"/>
              <a:t>从训练集中提取器官的</a:t>
            </a:r>
            <a:r>
              <a:rPr lang="en-US" altLang="zh-CN" sz="2000"/>
              <a:t>bounding box</a:t>
            </a:r>
            <a:r>
              <a:rPr lang="zh-CN" altLang="en-US" sz="2000"/>
              <a:t>，分别为每个器官训练分割模型。</a:t>
            </a:r>
            <a:endParaRPr lang="en-US" altLang="zh-CN" sz="2000"/>
          </a:p>
        </p:txBody>
      </p:sp>
    </p:spTree>
    <p:extLst>
      <p:ext uri="{BB962C8B-B14F-4D97-AF65-F5344CB8AC3E}">
        <p14:creationId xmlns:p14="http://schemas.microsoft.com/office/powerpoint/2010/main" val="2052679846"/>
      </p:ext>
    </p:extLst>
  </p:cSld>
  <p:clrMapOvr>
    <a:masterClrMapping/>
  </p:clrMapOvr>
  <mc:AlternateContent xmlns:mc="http://schemas.openxmlformats.org/markup-compatibility/2006" xmlns:p14="http://schemas.microsoft.com/office/powerpoint/2010/main">
    <mc:Choice Requires="p14">
      <p:transition spd="slow" p14:dur="2000" advTm="2367"/>
    </mc:Choice>
    <mc:Fallback xmlns="">
      <p:transition spd="slow" advTm="236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343996" y="1698474"/>
            <a:ext cx="8132620" cy="3375732"/>
          </a:xfrm>
          <a:prstGeom prst="rect">
            <a:avLst/>
          </a:prstGeom>
        </p:spPr>
        <p:txBody>
          <a:bodyPr wrap="square">
            <a:spAutoFit/>
          </a:bodyPr>
          <a:lstStyle/>
          <a:p>
            <a:pPr>
              <a:lnSpc>
                <a:spcPct val="200000"/>
              </a:lnSpc>
            </a:pPr>
            <a:r>
              <a:rPr lang="zh-CN" altLang="en-US" sz="2200" b="1" dirty="0">
                <a:latin typeface="+mn-ea"/>
              </a:rPr>
              <a:t>一、研究背景与意义</a:t>
            </a:r>
            <a:endParaRPr lang="en-US" altLang="zh-CN" sz="2200" b="1" dirty="0">
              <a:latin typeface="+mn-ea"/>
            </a:endParaRPr>
          </a:p>
          <a:p>
            <a:pPr>
              <a:lnSpc>
                <a:spcPct val="200000"/>
              </a:lnSpc>
            </a:pPr>
            <a:r>
              <a:rPr lang="zh-CN" altLang="en-US" sz="2200" b="1" dirty="0">
                <a:solidFill>
                  <a:schemeClr val="tx1">
                    <a:lumMod val="95000"/>
                    <a:lumOff val="5000"/>
                  </a:schemeClr>
                </a:solidFill>
                <a:latin typeface="+mn-ea"/>
              </a:rPr>
              <a:t>二、研究现状</a:t>
            </a:r>
            <a:endParaRPr lang="en-US" altLang="zh-CN" sz="2200" b="1" dirty="0">
              <a:solidFill>
                <a:schemeClr val="tx1">
                  <a:lumMod val="95000"/>
                  <a:lumOff val="5000"/>
                </a:schemeClr>
              </a:solidFill>
              <a:latin typeface="+mn-ea"/>
            </a:endParaRPr>
          </a:p>
          <a:p>
            <a:pPr>
              <a:lnSpc>
                <a:spcPct val="200000"/>
              </a:lnSpc>
            </a:pPr>
            <a:r>
              <a:rPr lang="zh-CN" altLang="en-US" sz="2200" b="1" dirty="0">
                <a:solidFill>
                  <a:schemeClr val="tx1">
                    <a:lumMod val="95000"/>
                    <a:lumOff val="5000"/>
                  </a:schemeClr>
                </a:solidFill>
                <a:latin typeface="+mn-ea"/>
              </a:rPr>
              <a:t>三、基于</a:t>
            </a:r>
            <a:r>
              <a:rPr lang="en-US" altLang="zh-CN" sz="2200" b="1" dirty="0">
                <a:solidFill>
                  <a:schemeClr val="tx1">
                    <a:lumMod val="95000"/>
                    <a:lumOff val="5000"/>
                  </a:schemeClr>
                </a:solidFill>
                <a:latin typeface="+mn-ea"/>
              </a:rPr>
              <a:t>3D </a:t>
            </a:r>
            <a:r>
              <a:rPr lang="en-US" altLang="zh-CN" sz="2200" b="1" dirty="0" err="1">
                <a:solidFill>
                  <a:schemeClr val="tx1">
                    <a:lumMod val="95000"/>
                    <a:lumOff val="5000"/>
                  </a:schemeClr>
                </a:solidFill>
                <a:latin typeface="+mn-ea"/>
              </a:rPr>
              <a:t>Unet</a:t>
            </a:r>
            <a:r>
              <a:rPr lang="zh-CN" altLang="en-US" sz="2200" b="1" dirty="0">
                <a:solidFill>
                  <a:schemeClr val="tx1">
                    <a:lumMod val="95000"/>
                    <a:lumOff val="5000"/>
                  </a:schemeClr>
                </a:solidFill>
                <a:latin typeface="+mn-ea"/>
              </a:rPr>
              <a:t>头颈部</a:t>
            </a:r>
            <a:r>
              <a:rPr lang="en-US" altLang="zh-CN" sz="2200" b="1" dirty="0">
                <a:solidFill>
                  <a:schemeClr val="tx1">
                    <a:lumMod val="95000"/>
                    <a:lumOff val="5000"/>
                  </a:schemeClr>
                </a:solidFill>
                <a:latin typeface="+mn-ea"/>
              </a:rPr>
              <a:t>CT</a:t>
            </a:r>
            <a:r>
              <a:rPr lang="zh-CN" altLang="en-US" sz="2200" b="1" dirty="0">
                <a:solidFill>
                  <a:schemeClr val="tx1">
                    <a:lumMod val="95000"/>
                    <a:lumOff val="5000"/>
                  </a:schemeClr>
                </a:solidFill>
                <a:latin typeface="+mn-ea"/>
              </a:rPr>
              <a:t>图像器官分割算法的研究</a:t>
            </a:r>
            <a:endParaRPr lang="en-US" altLang="zh-CN" sz="2200" b="1" dirty="0">
              <a:solidFill>
                <a:schemeClr val="tx1">
                  <a:lumMod val="95000"/>
                  <a:lumOff val="5000"/>
                </a:schemeClr>
              </a:solidFill>
              <a:latin typeface="+mn-ea"/>
            </a:endParaRPr>
          </a:p>
          <a:p>
            <a:pPr>
              <a:lnSpc>
                <a:spcPct val="200000"/>
              </a:lnSpc>
            </a:pPr>
            <a:r>
              <a:rPr lang="zh-CN" altLang="en-US" sz="2200" b="1" dirty="0">
                <a:solidFill>
                  <a:schemeClr val="tx1">
                    <a:lumMod val="95000"/>
                    <a:lumOff val="5000"/>
                  </a:schemeClr>
                </a:solidFill>
                <a:latin typeface="+mn-ea"/>
              </a:rPr>
              <a:t>四、基于模型压缩的</a:t>
            </a:r>
            <a:r>
              <a:rPr lang="en-US" altLang="zh-CN" sz="2200" b="1" dirty="0">
                <a:solidFill>
                  <a:schemeClr val="tx1">
                    <a:lumMod val="95000"/>
                    <a:lumOff val="5000"/>
                  </a:schemeClr>
                </a:solidFill>
                <a:latin typeface="+mn-ea"/>
              </a:rPr>
              <a:t>3D </a:t>
            </a:r>
            <a:r>
              <a:rPr lang="en-US" altLang="zh-CN" sz="2200" b="1" dirty="0" err="1">
                <a:solidFill>
                  <a:schemeClr val="tx1">
                    <a:lumMod val="95000"/>
                    <a:lumOff val="5000"/>
                  </a:schemeClr>
                </a:solidFill>
                <a:latin typeface="+mn-ea"/>
              </a:rPr>
              <a:t>Unet</a:t>
            </a:r>
            <a:r>
              <a:rPr lang="zh-CN" altLang="en-US" sz="2200" b="1" dirty="0">
                <a:solidFill>
                  <a:schemeClr val="tx1">
                    <a:lumMod val="95000"/>
                    <a:lumOff val="5000"/>
                  </a:schemeClr>
                </a:solidFill>
                <a:latin typeface="+mn-ea"/>
              </a:rPr>
              <a:t>头颈部</a:t>
            </a:r>
            <a:r>
              <a:rPr lang="en-US" altLang="zh-CN" sz="2200" b="1" dirty="0">
                <a:solidFill>
                  <a:schemeClr val="tx1">
                    <a:lumMod val="95000"/>
                    <a:lumOff val="5000"/>
                  </a:schemeClr>
                </a:solidFill>
                <a:latin typeface="+mn-ea"/>
              </a:rPr>
              <a:t>CT</a:t>
            </a:r>
            <a:r>
              <a:rPr lang="zh-CN" altLang="en-US" sz="2200" b="1" dirty="0">
                <a:solidFill>
                  <a:schemeClr val="tx1">
                    <a:lumMod val="95000"/>
                    <a:lumOff val="5000"/>
                  </a:schemeClr>
                </a:solidFill>
                <a:latin typeface="+mn-ea"/>
              </a:rPr>
              <a:t>图像器官分割算法的研究</a:t>
            </a:r>
            <a:endParaRPr lang="en-US" altLang="zh-CN" sz="2200" b="1" dirty="0">
              <a:solidFill>
                <a:schemeClr val="tx1">
                  <a:lumMod val="95000"/>
                  <a:lumOff val="5000"/>
                </a:schemeClr>
              </a:solidFill>
              <a:latin typeface="+mn-ea"/>
            </a:endParaRPr>
          </a:p>
          <a:p>
            <a:pPr>
              <a:lnSpc>
                <a:spcPct val="200000"/>
              </a:lnSpc>
            </a:pPr>
            <a:r>
              <a:rPr lang="zh-CN" altLang="en-US" sz="2200" b="1" dirty="0">
                <a:solidFill>
                  <a:schemeClr val="tx1">
                    <a:lumMod val="95000"/>
                    <a:lumOff val="5000"/>
                  </a:schemeClr>
                </a:solidFill>
                <a:latin typeface="+mn-ea"/>
              </a:rPr>
              <a:t>五、结论与展望</a:t>
            </a:r>
            <a:endParaRPr lang="en-US" altLang="zh-CN" sz="2200" b="1" dirty="0">
              <a:solidFill>
                <a:schemeClr val="tx1">
                  <a:lumMod val="95000"/>
                  <a:lumOff val="5000"/>
                </a:schemeClr>
              </a:solidFill>
              <a:latin typeface="+mn-ea"/>
            </a:endParaRPr>
          </a:p>
        </p:txBody>
      </p:sp>
      <p:sp>
        <p:nvSpPr>
          <p:cNvPr id="28" name="矩形 27"/>
          <p:cNvSpPr/>
          <p:nvPr/>
        </p:nvSpPr>
        <p:spPr>
          <a:xfrm>
            <a:off x="3057220" y="719222"/>
            <a:ext cx="2706173" cy="707886"/>
          </a:xfrm>
          <a:prstGeom prst="rect">
            <a:avLst/>
          </a:prstGeom>
          <a:noFill/>
        </p:spPr>
        <p:txBody>
          <a:bodyPr wrap="none" lIns="324000" rIns="324000">
            <a:spAutoFit/>
          </a:bodyPr>
          <a:lstStyle/>
          <a:p>
            <a:pPr algn="ctr"/>
            <a:r>
              <a:rPr lang="zh-CN" altLang="en-US" sz="4000" b="1">
                <a:solidFill>
                  <a:schemeClr val="tx1">
                    <a:lumMod val="95000"/>
                    <a:lumOff val="5000"/>
                  </a:schemeClr>
                </a:solidFill>
                <a:latin typeface="Tahoma" panose="020B0604030504040204" pitchFamily="34" charset="0"/>
                <a:cs typeface="Tahoma" panose="020B0604030504040204" pitchFamily="34" charset="0"/>
                <a:sym typeface="华文隶书" panose="02010800040101010101" pitchFamily="2" charset="-122"/>
              </a:rPr>
              <a:t>组织结构</a:t>
            </a:r>
            <a:endParaRPr lang="zh-CN" altLang="en-US" sz="4000" b="1" dirty="0">
              <a:solidFill>
                <a:schemeClr val="tx1">
                  <a:lumMod val="95000"/>
                  <a:lumOff val="5000"/>
                </a:schemeClr>
              </a:solidFill>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51376928"/>
      </p:ext>
    </p:extLst>
  </p:cSld>
  <p:clrMapOvr>
    <a:masterClrMapping/>
  </p:clrMapOvr>
  <mc:AlternateContent xmlns:mc="http://schemas.openxmlformats.org/markup-compatibility/2006" xmlns:p14="http://schemas.microsoft.com/office/powerpoint/2010/main">
    <mc:Choice Requires="p14">
      <p:transition spd="slow" p14:dur="2000" advTm="2816"/>
    </mc:Choice>
    <mc:Fallback xmlns="">
      <p:transition spd="slow" advTm="281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altLang="zh-CN" sz="3200">
                <a:solidFill>
                  <a:schemeClr val="bg1"/>
                </a:solidFill>
                <a:latin typeface="隶书" pitchFamily="49" charset="-122"/>
                <a:ea typeface="隶书" pitchFamily="49" charset="-122"/>
                <a:cs typeface="+mn-cs"/>
              </a:rPr>
              <a:t>Two Stage</a:t>
            </a:r>
            <a:r>
              <a:rPr lang="zh-CN" altLang="en-US" sz="3200">
                <a:solidFill>
                  <a:schemeClr val="bg1"/>
                </a:solidFill>
                <a:latin typeface="隶书" pitchFamily="49" charset="-122"/>
                <a:ea typeface="隶书" pitchFamily="49" charset="-122"/>
                <a:cs typeface="+mn-cs"/>
              </a:rPr>
              <a:t>分割流程</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p:cNvSpPr>
            <a:spLocks noChangeArrowheads="1"/>
          </p:cNvSpPr>
          <p:nvPr/>
        </p:nvSpPr>
        <p:spPr bwMode="auto">
          <a:xfrm>
            <a:off x="387926" y="1040754"/>
            <a:ext cx="967299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4"/>
          <p:cNvSpPr>
            <a:spLocks noChangeArrowheads="1"/>
          </p:cNvSpPr>
          <p:nvPr/>
        </p:nvSpPr>
        <p:spPr bwMode="auto">
          <a:xfrm>
            <a:off x="3577936" y="205047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4"/>
          <p:cNvSpPr>
            <a:spLocks noChangeArrowheads="1"/>
          </p:cNvSpPr>
          <p:nvPr/>
        </p:nvSpPr>
        <p:spPr bwMode="auto">
          <a:xfrm>
            <a:off x="387926" y="1683088"/>
            <a:ext cx="10785184" cy="49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9" name="对象 8"/>
          <p:cNvGraphicFramePr>
            <a:graphicFrameLocks noChangeAspect="1"/>
          </p:cNvGraphicFramePr>
          <p:nvPr>
            <p:extLst>
              <p:ext uri="{D42A27DB-BD31-4B8C-83A1-F6EECF244321}">
                <p14:modId xmlns:p14="http://schemas.microsoft.com/office/powerpoint/2010/main" val="2936895681"/>
              </p:ext>
            </p:extLst>
          </p:nvPr>
        </p:nvGraphicFramePr>
        <p:xfrm>
          <a:off x="823757" y="817743"/>
          <a:ext cx="7496485" cy="3775602"/>
        </p:xfrm>
        <a:graphic>
          <a:graphicData uri="http://schemas.openxmlformats.org/presentationml/2006/ole">
            <mc:AlternateContent xmlns:mc="http://schemas.openxmlformats.org/markup-compatibility/2006">
              <mc:Choice xmlns:v="urn:schemas-microsoft-com:vml" Requires="v">
                <p:oleObj name="Visio" r:id="rId2" imgW="6895909" imgH="3467153" progId="Visio.Drawing.15">
                  <p:embed/>
                </p:oleObj>
              </mc:Choice>
              <mc:Fallback>
                <p:oleObj name="Visio" r:id="rId2" imgW="6895909" imgH="3467153" progId="Visio.Drawing.15">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757" y="817743"/>
                        <a:ext cx="7496485" cy="3775602"/>
                      </a:xfrm>
                      <a:prstGeom prst="rect">
                        <a:avLst/>
                      </a:prstGeom>
                      <a:noFill/>
                    </p:spPr>
                  </p:pic>
                </p:oleObj>
              </mc:Fallback>
            </mc:AlternateContent>
          </a:graphicData>
        </a:graphic>
      </p:graphicFrame>
      <p:sp>
        <p:nvSpPr>
          <p:cNvPr id="12" name="矩形 11"/>
          <p:cNvSpPr/>
          <p:nvPr/>
        </p:nvSpPr>
        <p:spPr>
          <a:xfrm>
            <a:off x="705006" y="4966950"/>
            <a:ext cx="7615236" cy="1323439"/>
          </a:xfrm>
          <a:prstGeom prst="rect">
            <a:avLst/>
          </a:prstGeom>
        </p:spPr>
        <p:txBody>
          <a:bodyPr wrap="square">
            <a:spAutoFit/>
          </a:bodyPr>
          <a:lstStyle/>
          <a:p>
            <a:r>
              <a:rPr lang="zh-CN" altLang="en-US" sz="2000"/>
              <a:t>首先，运行第一阶段网络，一次性得到八个器官的分割结果；</a:t>
            </a:r>
            <a:endParaRPr lang="en-US" altLang="zh-CN" sz="2000"/>
          </a:p>
          <a:p>
            <a:endParaRPr lang="en-US" altLang="zh-CN" sz="2000"/>
          </a:p>
          <a:p>
            <a:r>
              <a:rPr lang="zh-CN" altLang="en-US" sz="2000"/>
              <a:t>然后，提取各个器官的</a:t>
            </a:r>
            <a:r>
              <a:rPr lang="en-US" altLang="zh-CN" sz="2000"/>
              <a:t>bounding box</a:t>
            </a:r>
            <a:r>
              <a:rPr lang="zh-CN" altLang="en-US" sz="2000"/>
              <a:t>，运行各自的网络模型进行更加精细的分割。</a:t>
            </a:r>
            <a:endParaRPr lang="en-US" altLang="zh-CN" sz="2000"/>
          </a:p>
        </p:txBody>
      </p:sp>
    </p:spTree>
    <p:extLst>
      <p:ext uri="{BB962C8B-B14F-4D97-AF65-F5344CB8AC3E}">
        <p14:creationId xmlns:p14="http://schemas.microsoft.com/office/powerpoint/2010/main" val="2207953423"/>
      </p:ext>
    </p:extLst>
  </p:cSld>
  <p:clrMapOvr>
    <a:masterClrMapping/>
  </p:clrMapOvr>
  <mc:AlternateContent xmlns:mc="http://schemas.openxmlformats.org/markup-compatibility/2006" xmlns:p14="http://schemas.microsoft.com/office/powerpoint/2010/main">
    <mc:Choice Requires="p14">
      <p:transition spd="slow" p14:dur="2000" advTm="14259"/>
    </mc:Choice>
    <mc:Fallback xmlns="">
      <p:transition spd="slow" advTm="14259"/>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altLang="zh-CN" sz="3200">
                <a:solidFill>
                  <a:schemeClr val="bg1"/>
                </a:solidFill>
                <a:latin typeface="隶书" pitchFamily="49" charset="-122"/>
                <a:ea typeface="隶书" pitchFamily="49" charset="-122"/>
                <a:cs typeface="+mn-cs"/>
              </a:rPr>
              <a:t>Two Stage</a:t>
            </a:r>
            <a:r>
              <a:rPr lang="zh-CN" altLang="en-US" sz="3200">
                <a:solidFill>
                  <a:schemeClr val="bg1"/>
                </a:solidFill>
                <a:latin typeface="隶书" pitchFamily="49" charset="-122"/>
                <a:ea typeface="隶书" pitchFamily="49" charset="-122"/>
                <a:cs typeface="+mn-cs"/>
              </a:rPr>
              <a:t> 第一阶段特征图</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p:cNvSpPr>
            <a:spLocks noChangeArrowheads="1"/>
          </p:cNvSpPr>
          <p:nvPr/>
        </p:nvSpPr>
        <p:spPr bwMode="auto">
          <a:xfrm>
            <a:off x="387926" y="1040754"/>
            <a:ext cx="967299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2139130" y="869268"/>
            <a:ext cx="1058280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0" name="对象 9"/>
          <p:cNvGraphicFramePr>
            <a:graphicFrameLocks noChangeAspect="1"/>
          </p:cNvGraphicFramePr>
          <p:nvPr>
            <p:extLst>
              <p:ext uri="{D42A27DB-BD31-4B8C-83A1-F6EECF244321}">
                <p14:modId xmlns:p14="http://schemas.microsoft.com/office/powerpoint/2010/main" val="4181937434"/>
              </p:ext>
            </p:extLst>
          </p:nvPr>
        </p:nvGraphicFramePr>
        <p:xfrm>
          <a:off x="421162" y="869269"/>
          <a:ext cx="4971714" cy="5974876"/>
        </p:xfrm>
        <a:graphic>
          <a:graphicData uri="http://schemas.openxmlformats.org/presentationml/2006/ole">
            <mc:AlternateContent xmlns:mc="http://schemas.openxmlformats.org/markup-compatibility/2006">
              <mc:Choice xmlns:v="urn:schemas-microsoft-com:vml" Requires="v">
                <p:oleObj name="Visio" r:id="rId2" imgW="8867728" imgH="10668000" progId="Visio.Drawing.15">
                  <p:embed/>
                </p:oleObj>
              </mc:Choice>
              <mc:Fallback>
                <p:oleObj name="Visio" r:id="rId2" imgW="8867728" imgH="10668000" progId="Visio.Drawing.15">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162" y="869269"/>
                        <a:ext cx="4971714" cy="5974876"/>
                      </a:xfrm>
                      <a:prstGeom prst="rect">
                        <a:avLst/>
                      </a:prstGeom>
                      <a:noFill/>
                    </p:spPr>
                  </p:pic>
                </p:oleObj>
              </mc:Fallback>
            </mc:AlternateContent>
          </a:graphicData>
        </a:graphic>
      </p:graphicFrame>
      <p:sp>
        <p:nvSpPr>
          <p:cNvPr id="9" name="矩形 8"/>
          <p:cNvSpPr/>
          <p:nvPr/>
        </p:nvSpPr>
        <p:spPr>
          <a:xfrm>
            <a:off x="5761330" y="3348875"/>
            <a:ext cx="3382670" cy="1015663"/>
          </a:xfrm>
          <a:prstGeom prst="rect">
            <a:avLst/>
          </a:prstGeom>
        </p:spPr>
        <p:txBody>
          <a:bodyPr wrap="square">
            <a:spAutoFit/>
          </a:bodyPr>
          <a:lstStyle/>
          <a:p>
            <a:r>
              <a:rPr lang="zh-CN" altLang="en-US" sz="2000" b="1"/>
              <a:t>器官占比非常小</a:t>
            </a:r>
            <a:endParaRPr lang="en-US" altLang="zh-CN" sz="2000" b="1"/>
          </a:p>
          <a:p>
            <a:endParaRPr lang="en-US" altLang="zh-CN" sz="2000"/>
          </a:p>
          <a:p>
            <a:r>
              <a:rPr lang="zh-CN" altLang="en-US" sz="2000" b="1"/>
              <a:t>噪声多</a:t>
            </a:r>
            <a:endParaRPr lang="en-US" altLang="zh-CN" sz="2000" b="1"/>
          </a:p>
        </p:txBody>
      </p:sp>
    </p:spTree>
    <p:extLst>
      <p:ext uri="{BB962C8B-B14F-4D97-AF65-F5344CB8AC3E}">
        <p14:creationId xmlns:p14="http://schemas.microsoft.com/office/powerpoint/2010/main" val="522592043"/>
      </p:ext>
    </p:extLst>
  </p:cSld>
  <p:clrMapOvr>
    <a:masterClrMapping/>
  </p:clrMapOvr>
  <mc:AlternateContent xmlns:mc="http://schemas.openxmlformats.org/markup-compatibility/2006" xmlns:p14="http://schemas.microsoft.com/office/powerpoint/2010/main">
    <mc:Choice Requires="p14">
      <p:transition spd="slow" p14:dur="2000" advTm="12536"/>
    </mc:Choice>
    <mc:Fallback xmlns="">
      <p:transition spd="slow" advTm="12536"/>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altLang="zh-CN" sz="3200">
                <a:solidFill>
                  <a:schemeClr val="bg1"/>
                </a:solidFill>
                <a:latin typeface="隶书" pitchFamily="49" charset="-122"/>
                <a:ea typeface="隶书" pitchFamily="49" charset="-122"/>
                <a:cs typeface="+mn-cs"/>
              </a:rPr>
              <a:t>Two Stage</a:t>
            </a:r>
            <a:r>
              <a:rPr lang="zh-CN" altLang="en-US" sz="3200">
                <a:solidFill>
                  <a:schemeClr val="bg1"/>
                </a:solidFill>
                <a:latin typeface="隶书" pitchFamily="49" charset="-122"/>
                <a:ea typeface="隶书" pitchFamily="49" charset="-122"/>
                <a:cs typeface="+mn-cs"/>
              </a:rPr>
              <a:t> 第二阶段特征图</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p:cNvSpPr>
            <a:spLocks noChangeArrowheads="1"/>
          </p:cNvSpPr>
          <p:nvPr/>
        </p:nvSpPr>
        <p:spPr bwMode="auto">
          <a:xfrm>
            <a:off x="387926" y="1040754"/>
            <a:ext cx="967299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2139130" y="869268"/>
            <a:ext cx="1058280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1858577" y="869267"/>
            <a:ext cx="1055848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9" name="对象 8"/>
          <p:cNvGraphicFramePr>
            <a:graphicFrameLocks noChangeAspect="1"/>
          </p:cNvGraphicFramePr>
          <p:nvPr>
            <p:extLst>
              <p:ext uri="{D42A27DB-BD31-4B8C-83A1-F6EECF244321}">
                <p14:modId xmlns:p14="http://schemas.microsoft.com/office/powerpoint/2010/main" val="163064023"/>
              </p:ext>
            </p:extLst>
          </p:nvPr>
        </p:nvGraphicFramePr>
        <p:xfrm>
          <a:off x="382013" y="914986"/>
          <a:ext cx="4916296" cy="5906154"/>
        </p:xfrm>
        <a:graphic>
          <a:graphicData uri="http://schemas.openxmlformats.org/presentationml/2006/ole">
            <mc:AlternateContent xmlns:mc="http://schemas.openxmlformats.org/markup-compatibility/2006">
              <mc:Choice xmlns:v="urn:schemas-microsoft-com:vml" Requires="v">
                <p:oleObj name="Visio" r:id="rId2" imgW="8867728" imgH="10658330" progId="Visio.Drawing.15">
                  <p:embed/>
                </p:oleObj>
              </mc:Choice>
              <mc:Fallback>
                <p:oleObj name="Visio" r:id="rId2" imgW="8867728" imgH="10658330" progId="Visio.Drawing.15">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013" y="914986"/>
                        <a:ext cx="4916296" cy="5906154"/>
                      </a:xfrm>
                      <a:prstGeom prst="rect">
                        <a:avLst/>
                      </a:prstGeom>
                      <a:noFill/>
                    </p:spPr>
                  </p:pic>
                </p:oleObj>
              </mc:Fallback>
            </mc:AlternateContent>
          </a:graphicData>
        </a:graphic>
      </p:graphicFrame>
      <p:sp>
        <p:nvSpPr>
          <p:cNvPr id="10" name="矩形 9"/>
          <p:cNvSpPr/>
          <p:nvPr/>
        </p:nvSpPr>
        <p:spPr>
          <a:xfrm>
            <a:off x="5761330" y="3348875"/>
            <a:ext cx="3382670" cy="1015663"/>
          </a:xfrm>
          <a:prstGeom prst="rect">
            <a:avLst/>
          </a:prstGeom>
        </p:spPr>
        <p:txBody>
          <a:bodyPr wrap="square">
            <a:spAutoFit/>
          </a:bodyPr>
          <a:lstStyle/>
          <a:p>
            <a:r>
              <a:rPr lang="zh-CN" altLang="en-US" sz="2000" b="1"/>
              <a:t>器官占比大</a:t>
            </a:r>
            <a:endParaRPr lang="en-US" altLang="zh-CN" sz="2000" b="1"/>
          </a:p>
          <a:p>
            <a:endParaRPr lang="en-US" altLang="zh-CN" sz="2000"/>
          </a:p>
          <a:p>
            <a:r>
              <a:rPr lang="zh-CN" altLang="en-US" sz="2000" b="1"/>
              <a:t>噪声少</a:t>
            </a:r>
            <a:endParaRPr lang="en-US" altLang="zh-CN" sz="2000" b="1"/>
          </a:p>
        </p:txBody>
      </p:sp>
    </p:spTree>
    <p:extLst>
      <p:ext uri="{BB962C8B-B14F-4D97-AF65-F5344CB8AC3E}">
        <p14:creationId xmlns:p14="http://schemas.microsoft.com/office/powerpoint/2010/main" val="3904785257"/>
      </p:ext>
    </p:extLst>
  </p:cSld>
  <p:clrMapOvr>
    <a:masterClrMapping/>
  </p:clrMapOvr>
  <mc:AlternateContent xmlns:mc="http://schemas.openxmlformats.org/markup-compatibility/2006" xmlns:p14="http://schemas.microsoft.com/office/powerpoint/2010/main">
    <mc:Choice Requires="p14">
      <p:transition spd="slow" p14:dur="2000" advTm="12316"/>
    </mc:Choice>
    <mc:Fallback xmlns="">
      <p:transition spd="slow" advTm="12316"/>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altLang="zh-CN" sz="3200">
                <a:solidFill>
                  <a:schemeClr val="bg1"/>
                </a:solidFill>
                <a:latin typeface="隶书" pitchFamily="49" charset="-122"/>
                <a:ea typeface="隶书" pitchFamily="49" charset="-122"/>
                <a:cs typeface="+mn-cs"/>
              </a:rPr>
              <a:t>Two Stage</a:t>
            </a:r>
            <a:r>
              <a:rPr lang="zh-CN" altLang="en-US" sz="3200">
                <a:solidFill>
                  <a:schemeClr val="bg1"/>
                </a:solidFill>
                <a:latin typeface="隶书" pitchFamily="49" charset="-122"/>
                <a:ea typeface="隶书" pitchFamily="49" charset="-122"/>
                <a:cs typeface="+mn-cs"/>
              </a:rPr>
              <a:t>流程效果</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p:cNvSpPr>
            <a:spLocks noChangeArrowheads="1"/>
          </p:cNvSpPr>
          <p:nvPr/>
        </p:nvSpPr>
        <p:spPr bwMode="auto">
          <a:xfrm>
            <a:off x="387926" y="1040754"/>
            <a:ext cx="967299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2139130" y="869268"/>
            <a:ext cx="1058280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1858577" y="869267"/>
            <a:ext cx="1055848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1" name="表格 10"/>
          <p:cNvGraphicFramePr>
            <a:graphicFrameLocks noGrp="1"/>
          </p:cNvGraphicFramePr>
          <p:nvPr>
            <p:extLst>
              <p:ext uri="{D42A27DB-BD31-4B8C-83A1-F6EECF244321}">
                <p14:modId xmlns:p14="http://schemas.microsoft.com/office/powerpoint/2010/main" val="3115189021"/>
              </p:ext>
            </p:extLst>
          </p:nvPr>
        </p:nvGraphicFramePr>
        <p:xfrm>
          <a:off x="1257155" y="1436393"/>
          <a:ext cx="6626081" cy="3891670"/>
        </p:xfrm>
        <a:graphic>
          <a:graphicData uri="http://schemas.openxmlformats.org/drawingml/2006/table">
            <a:tbl>
              <a:tblPr firstRow="1" firstCol="1" bandRow="1"/>
              <a:tblGrid>
                <a:gridCol w="2208453">
                  <a:extLst>
                    <a:ext uri="{9D8B030D-6E8A-4147-A177-3AD203B41FA5}">
                      <a16:colId xmlns:a16="http://schemas.microsoft.com/office/drawing/2014/main" val="1849123865"/>
                    </a:ext>
                  </a:extLst>
                </a:gridCol>
                <a:gridCol w="2208453">
                  <a:extLst>
                    <a:ext uri="{9D8B030D-6E8A-4147-A177-3AD203B41FA5}">
                      <a16:colId xmlns:a16="http://schemas.microsoft.com/office/drawing/2014/main" val="850518461"/>
                    </a:ext>
                  </a:extLst>
                </a:gridCol>
                <a:gridCol w="2209175">
                  <a:extLst>
                    <a:ext uri="{9D8B030D-6E8A-4147-A177-3AD203B41FA5}">
                      <a16:colId xmlns:a16="http://schemas.microsoft.com/office/drawing/2014/main" val="3443073463"/>
                    </a:ext>
                  </a:extLst>
                </a:gridCol>
              </a:tblGrid>
              <a:tr h="389167">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第一阶段</a:t>
                      </a: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第二阶段</a:t>
                      </a: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80692092"/>
                  </a:ext>
                </a:extLst>
              </a:tr>
              <a:tr h="38916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脑干</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0.658</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0.747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05037758"/>
                  </a:ext>
                </a:extLst>
              </a:tr>
              <a:tr h="38916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0.851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0.897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632857927"/>
                  </a:ext>
                </a:extLst>
              </a:tr>
              <a:tr h="38916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0.840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0.881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4003387527"/>
                  </a:ext>
                </a:extLst>
              </a:tr>
              <a:tr h="38916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下颌骨</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0.883</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0.906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153286988"/>
                  </a:ext>
                </a:extLst>
              </a:tr>
              <a:tr h="38916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0.338</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0.422</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2088555355"/>
                  </a:ext>
                </a:extLst>
              </a:tr>
              <a:tr h="38916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0.327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0.414</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4019145231"/>
                  </a:ext>
                </a:extLst>
              </a:tr>
              <a:tr h="38916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左腮腺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0.743</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0.794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71257114"/>
                  </a:ext>
                </a:extLst>
              </a:tr>
              <a:tr h="389167">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右腮腺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0.715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0.776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751259705"/>
                  </a:ext>
                </a:extLst>
              </a:tr>
              <a:tr h="389167">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Average</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0.670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0.730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06034888"/>
                  </a:ext>
                </a:extLst>
              </a:tr>
            </a:tbl>
          </a:graphicData>
        </a:graphic>
      </p:graphicFrame>
    </p:spTree>
    <p:extLst>
      <p:ext uri="{BB962C8B-B14F-4D97-AF65-F5344CB8AC3E}">
        <p14:creationId xmlns:p14="http://schemas.microsoft.com/office/powerpoint/2010/main" val="3455021751"/>
      </p:ext>
    </p:extLst>
  </p:cSld>
  <p:clrMapOvr>
    <a:masterClrMapping/>
  </p:clrMapOvr>
  <mc:AlternateContent xmlns:mc="http://schemas.openxmlformats.org/markup-compatibility/2006" xmlns:p14="http://schemas.microsoft.com/office/powerpoint/2010/main">
    <mc:Choice Requires="p14">
      <p:transition spd="slow" p14:dur="2000" advTm="12420"/>
    </mc:Choice>
    <mc:Fallback xmlns="">
      <p:transition spd="slow" advTm="1242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算法对比</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2139130" y="869268"/>
            <a:ext cx="1058280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1858577" y="869267"/>
            <a:ext cx="1055848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0" name="表格 9"/>
          <p:cNvGraphicFramePr>
            <a:graphicFrameLocks noGrp="1"/>
          </p:cNvGraphicFramePr>
          <p:nvPr>
            <p:extLst>
              <p:ext uri="{D42A27DB-BD31-4B8C-83A1-F6EECF244321}">
                <p14:modId xmlns:p14="http://schemas.microsoft.com/office/powerpoint/2010/main" val="2167737744"/>
              </p:ext>
            </p:extLst>
          </p:nvPr>
        </p:nvGraphicFramePr>
        <p:xfrm>
          <a:off x="2061333" y="1816402"/>
          <a:ext cx="5021333" cy="3603370"/>
        </p:xfrm>
        <a:graphic>
          <a:graphicData uri="http://schemas.openxmlformats.org/drawingml/2006/table">
            <a:tbl>
              <a:tblPr firstRow="1" firstCol="1" bandRow="1"/>
              <a:tblGrid>
                <a:gridCol w="1673291">
                  <a:extLst>
                    <a:ext uri="{9D8B030D-6E8A-4147-A177-3AD203B41FA5}">
                      <a16:colId xmlns:a16="http://schemas.microsoft.com/office/drawing/2014/main" val="868427948"/>
                    </a:ext>
                  </a:extLst>
                </a:gridCol>
                <a:gridCol w="1674021">
                  <a:extLst>
                    <a:ext uri="{9D8B030D-6E8A-4147-A177-3AD203B41FA5}">
                      <a16:colId xmlns:a16="http://schemas.microsoft.com/office/drawing/2014/main" val="2535995648"/>
                    </a:ext>
                  </a:extLst>
                </a:gridCol>
                <a:gridCol w="1674021">
                  <a:extLst>
                    <a:ext uri="{9D8B030D-6E8A-4147-A177-3AD203B41FA5}">
                      <a16:colId xmlns:a16="http://schemas.microsoft.com/office/drawing/2014/main" val="3153169716"/>
                    </a:ext>
                  </a:extLst>
                </a:gridCol>
              </a:tblGrid>
              <a:tr h="360337">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 </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solidFill>
                            <a:schemeClr val="tx1"/>
                          </a:solidFill>
                          <a:effectLst/>
                          <a:latin typeface="Times New Roman" panose="02020603050405020304" pitchFamily="18" charset="0"/>
                          <a:ea typeface="宋体" panose="02010600030101010101" pitchFamily="2" charset="-122"/>
                        </a:rPr>
                        <a:t>本文算法</a:t>
                      </a: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AnatomyNet</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41962956"/>
                  </a:ext>
                </a:extLst>
              </a:tr>
              <a:tr h="360337">
                <a:tc>
                  <a:txBody>
                    <a:bodyPr/>
                    <a:lstStyle/>
                    <a:p>
                      <a:pPr indent="127000" algn="ctr">
                        <a:lnSpc>
                          <a:spcPct val="120000"/>
                        </a:lnSpc>
                        <a:spcAft>
                          <a:spcPts val="0"/>
                        </a:spcAft>
                      </a:pPr>
                      <a:r>
                        <a:rPr lang="zh-CN" sz="1200" b="1" kern="100">
                          <a:solidFill>
                            <a:schemeClr val="tx1"/>
                          </a:solidFill>
                          <a:effectLst/>
                          <a:latin typeface="Times New Roman" panose="02020603050405020304" pitchFamily="18" charset="0"/>
                          <a:ea typeface="宋体" panose="02010600030101010101" pitchFamily="2" charset="-122"/>
                        </a:rPr>
                        <a:t>脑干</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0.747</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0.751</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270516263"/>
                  </a:ext>
                </a:extLst>
              </a:tr>
              <a:tr h="360337">
                <a:tc>
                  <a:txBody>
                    <a:bodyPr/>
                    <a:lstStyle/>
                    <a:p>
                      <a:pPr indent="127000" algn="ctr">
                        <a:lnSpc>
                          <a:spcPct val="120000"/>
                        </a:lnSpc>
                        <a:spcAft>
                          <a:spcPts val="0"/>
                        </a:spcAft>
                      </a:pPr>
                      <a:r>
                        <a:rPr lang="zh-CN" sz="1200" b="1" kern="100">
                          <a:solidFill>
                            <a:schemeClr val="tx1"/>
                          </a:solidFill>
                          <a:effectLst/>
                          <a:latin typeface="Times New Roman" panose="02020603050405020304" pitchFamily="18" charset="0"/>
                          <a:ea typeface="宋体" panose="02010600030101010101" pitchFamily="2" charset="-122"/>
                        </a:rPr>
                        <a:t>左眼睛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0.897</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0.884</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293976220"/>
                  </a:ext>
                </a:extLst>
              </a:tr>
              <a:tr h="360337">
                <a:tc>
                  <a:txBody>
                    <a:bodyPr/>
                    <a:lstStyle/>
                    <a:p>
                      <a:pPr indent="127000" algn="ctr">
                        <a:lnSpc>
                          <a:spcPct val="120000"/>
                        </a:lnSpc>
                        <a:spcAft>
                          <a:spcPts val="0"/>
                        </a:spcAft>
                      </a:pPr>
                      <a:r>
                        <a:rPr lang="zh-CN" sz="1200" b="1" kern="100">
                          <a:solidFill>
                            <a:schemeClr val="tx1"/>
                          </a:solidFill>
                          <a:effectLst/>
                          <a:latin typeface="Times New Roman" panose="02020603050405020304" pitchFamily="18" charset="0"/>
                          <a:ea typeface="宋体" panose="02010600030101010101" pitchFamily="2" charset="-122"/>
                        </a:rPr>
                        <a:t>右眼睛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0.881</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0.875</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654786502"/>
                  </a:ext>
                </a:extLst>
              </a:tr>
              <a:tr h="360337">
                <a:tc>
                  <a:txBody>
                    <a:bodyPr/>
                    <a:lstStyle/>
                    <a:p>
                      <a:pPr indent="127000" algn="ctr">
                        <a:lnSpc>
                          <a:spcPct val="120000"/>
                        </a:lnSpc>
                        <a:spcAft>
                          <a:spcPts val="0"/>
                        </a:spcAft>
                      </a:pPr>
                      <a:r>
                        <a:rPr lang="zh-CN" sz="1200" b="1" kern="100">
                          <a:solidFill>
                            <a:schemeClr val="tx1"/>
                          </a:solidFill>
                          <a:effectLst/>
                          <a:latin typeface="Times New Roman" panose="02020603050405020304" pitchFamily="18" charset="0"/>
                          <a:ea typeface="宋体" panose="02010600030101010101" pitchFamily="2" charset="-122"/>
                        </a:rPr>
                        <a:t>下颌骨</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0.906</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0.910</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325965562"/>
                  </a:ext>
                </a:extLst>
              </a:tr>
              <a:tr h="360337">
                <a:tc>
                  <a:txBody>
                    <a:bodyPr/>
                    <a:lstStyle/>
                    <a:p>
                      <a:pPr indent="127000" algn="ctr">
                        <a:lnSpc>
                          <a:spcPct val="120000"/>
                        </a:lnSpc>
                        <a:spcAft>
                          <a:spcPts val="0"/>
                        </a:spcAft>
                      </a:pPr>
                      <a:r>
                        <a:rPr lang="zh-CN" sz="1200" b="1" kern="100">
                          <a:solidFill>
                            <a:schemeClr val="tx1"/>
                          </a:solidFill>
                          <a:effectLst/>
                          <a:latin typeface="Times New Roman" panose="02020603050405020304" pitchFamily="18" charset="0"/>
                          <a:ea typeface="宋体" panose="02010600030101010101" pitchFamily="2" charset="-122"/>
                        </a:rPr>
                        <a:t>左视神经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0.422</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0.406</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219923398"/>
                  </a:ext>
                </a:extLst>
              </a:tr>
              <a:tr h="360337">
                <a:tc>
                  <a:txBody>
                    <a:bodyPr/>
                    <a:lstStyle/>
                    <a:p>
                      <a:pPr indent="127000" algn="ctr">
                        <a:lnSpc>
                          <a:spcPct val="120000"/>
                        </a:lnSpc>
                        <a:spcAft>
                          <a:spcPts val="0"/>
                        </a:spcAft>
                      </a:pPr>
                      <a:r>
                        <a:rPr lang="zh-CN" sz="1200" b="1" kern="100">
                          <a:solidFill>
                            <a:schemeClr val="tx1"/>
                          </a:solidFill>
                          <a:effectLst/>
                          <a:latin typeface="Times New Roman" panose="02020603050405020304" pitchFamily="18" charset="0"/>
                          <a:ea typeface="宋体" panose="02010600030101010101" pitchFamily="2" charset="-122"/>
                        </a:rPr>
                        <a:t>右视神经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0.414</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0.398</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931456461"/>
                  </a:ext>
                </a:extLst>
              </a:tr>
              <a:tr h="360337">
                <a:tc>
                  <a:txBody>
                    <a:bodyPr/>
                    <a:lstStyle/>
                    <a:p>
                      <a:pPr indent="127000" algn="ctr">
                        <a:lnSpc>
                          <a:spcPct val="120000"/>
                        </a:lnSpc>
                        <a:spcAft>
                          <a:spcPts val="0"/>
                        </a:spcAft>
                      </a:pPr>
                      <a:r>
                        <a:rPr lang="zh-CN" sz="1200" b="1" kern="100">
                          <a:solidFill>
                            <a:schemeClr val="tx1"/>
                          </a:solidFill>
                          <a:effectLst/>
                          <a:latin typeface="Times New Roman" panose="02020603050405020304" pitchFamily="18" charset="0"/>
                          <a:ea typeface="宋体" panose="02010600030101010101" pitchFamily="2" charset="-122"/>
                        </a:rPr>
                        <a:t>左腮腺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0.794</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0.786</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2854792732"/>
                  </a:ext>
                </a:extLst>
              </a:tr>
              <a:tr h="360337">
                <a:tc>
                  <a:txBody>
                    <a:bodyPr/>
                    <a:lstStyle/>
                    <a:p>
                      <a:pPr indent="127000" algn="ctr">
                        <a:lnSpc>
                          <a:spcPct val="120000"/>
                        </a:lnSpc>
                        <a:spcAft>
                          <a:spcPts val="0"/>
                        </a:spcAft>
                      </a:pPr>
                      <a:r>
                        <a:rPr lang="zh-CN" sz="1200" b="1" kern="100">
                          <a:solidFill>
                            <a:schemeClr val="tx1"/>
                          </a:solidFill>
                          <a:effectLst/>
                          <a:latin typeface="Times New Roman" panose="02020603050405020304" pitchFamily="18" charset="0"/>
                          <a:ea typeface="宋体" panose="02010600030101010101" pitchFamily="2" charset="-122"/>
                        </a:rPr>
                        <a:t>右腮腺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0.776</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0.752</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676755436"/>
                  </a:ext>
                </a:extLst>
              </a:tr>
              <a:tr h="360337">
                <a:tc>
                  <a:txBody>
                    <a:bodyPr/>
                    <a:lstStyle/>
                    <a:p>
                      <a:pPr indent="127000" algn="ctr">
                        <a:lnSpc>
                          <a:spcPct val="120000"/>
                        </a:lnSpc>
                        <a:spcAft>
                          <a:spcPts val="0"/>
                        </a:spcAft>
                      </a:pPr>
                      <a:r>
                        <a:rPr lang="zh-CN" sz="1200" b="1" kern="100">
                          <a:solidFill>
                            <a:schemeClr val="tx1"/>
                          </a:solidFill>
                          <a:effectLst/>
                          <a:latin typeface="Times New Roman" panose="02020603050405020304" pitchFamily="18" charset="0"/>
                          <a:ea typeface="宋体" panose="02010600030101010101" pitchFamily="2" charset="-122"/>
                        </a:rPr>
                        <a:t>平均值</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0.730</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solidFill>
                            <a:schemeClr val="tx1"/>
                          </a:solidFill>
                          <a:effectLst/>
                          <a:latin typeface="Times New Roman" panose="02020603050405020304" pitchFamily="18" charset="0"/>
                          <a:ea typeface="宋体" panose="02010600030101010101" pitchFamily="2" charset="-122"/>
                        </a:rPr>
                        <a:t>0.721</a:t>
                      </a:r>
                      <a:endParaRPr lang="zh-CN" sz="1200" b="1" kern="100">
                        <a:solidFill>
                          <a:schemeClr val="tx1"/>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43164862"/>
                  </a:ext>
                </a:extLst>
              </a:tr>
            </a:tbl>
          </a:graphicData>
        </a:graphic>
      </p:graphicFrame>
    </p:spTree>
    <p:extLst>
      <p:ext uri="{BB962C8B-B14F-4D97-AF65-F5344CB8AC3E}">
        <p14:creationId xmlns:p14="http://schemas.microsoft.com/office/powerpoint/2010/main" val="4271839975"/>
      </p:ext>
    </p:extLst>
  </p:cSld>
  <p:clrMapOvr>
    <a:masterClrMapping/>
  </p:clrMapOvr>
  <mc:AlternateContent xmlns:mc="http://schemas.openxmlformats.org/markup-compatibility/2006" xmlns:p14="http://schemas.microsoft.com/office/powerpoint/2010/main">
    <mc:Choice Requires="p14">
      <p:transition spd="slow" p14:dur="2000" advTm="11454"/>
    </mc:Choice>
    <mc:Fallback xmlns="">
      <p:transition spd="slow" advTm="11454"/>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算法对比</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2139130" y="869268"/>
            <a:ext cx="1058280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1858577" y="869267"/>
            <a:ext cx="1055848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9" name="表格 8"/>
          <p:cNvGraphicFramePr>
            <a:graphicFrameLocks noGrp="1"/>
          </p:cNvGraphicFramePr>
          <p:nvPr>
            <p:extLst>
              <p:ext uri="{D42A27DB-BD31-4B8C-83A1-F6EECF244321}">
                <p14:modId xmlns:p14="http://schemas.microsoft.com/office/powerpoint/2010/main" val="4279602048"/>
              </p:ext>
            </p:extLst>
          </p:nvPr>
        </p:nvGraphicFramePr>
        <p:xfrm>
          <a:off x="1188651" y="1910901"/>
          <a:ext cx="7026060" cy="3769461"/>
        </p:xfrm>
        <a:graphic>
          <a:graphicData uri="http://schemas.openxmlformats.org/drawingml/2006/table">
            <a:tbl>
              <a:tblPr firstRow="1" firstCol="1" bandRow="1"/>
              <a:tblGrid>
                <a:gridCol w="1353139">
                  <a:extLst>
                    <a:ext uri="{9D8B030D-6E8A-4147-A177-3AD203B41FA5}">
                      <a16:colId xmlns:a16="http://schemas.microsoft.com/office/drawing/2014/main" val="1074002430"/>
                    </a:ext>
                  </a:extLst>
                </a:gridCol>
                <a:gridCol w="1410573">
                  <a:extLst>
                    <a:ext uri="{9D8B030D-6E8A-4147-A177-3AD203B41FA5}">
                      <a16:colId xmlns:a16="http://schemas.microsoft.com/office/drawing/2014/main" val="3887015760"/>
                    </a:ext>
                  </a:extLst>
                </a:gridCol>
                <a:gridCol w="1542286">
                  <a:extLst>
                    <a:ext uri="{9D8B030D-6E8A-4147-A177-3AD203B41FA5}">
                      <a16:colId xmlns:a16="http://schemas.microsoft.com/office/drawing/2014/main" val="2179534766"/>
                    </a:ext>
                  </a:extLst>
                </a:gridCol>
                <a:gridCol w="1309489">
                  <a:extLst>
                    <a:ext uri="{9D8B030D-6E8A-4147-A177-3AD203B41FA5}">
                      <a16:colId xmlns:a16="http://schemas.microsoft.com/office/drawing/2014/main" val="2504056587"/>
                    </a:ext>
                  </a:extLst>
                </a:gridCol>
                <a:gridCol w="1410573">
                  <a:extLst>
                    <a:ext uri="{9D8B030D-6E8A-4147-A177-3AD203B41FA5}">
                      <a16:colId xmlns:a16="http://schemas.microsoft.com/office/drawing/2014/main" val="435097829"/>
                    </a:ext>
                  </a:extLst>
                </a:gridCol>
              </a:tblGrid>
              <a:tr h="418829">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本文算法</a:t>
                      </a: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AnatomyNet</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Fritscher et al</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Ren et al</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59006806"/>
                  </a:ext>
                </a:extLst>
              </a:tr>
              <a:tr h="418829">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脑干</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0.857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0.865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124757186"/>
                  </a:ext>
                </a:extLst>
              </a:tr>
              <a:tr h="418829">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511584487"/>
                  </a:ext>
                </a:extLst>
              </a:tr>
              <a:tr h="418829">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4255965512"/>
                  </a:ext>
                </a:extLst>
              </a:tr>
              <a:tr h="418829">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下颌骨</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0.930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0.925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2025387625"/>
                  </a:ext>
                </a:extLst>
              </a:tr>
              <a:tr h="418829">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0.741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0.721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0.720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456791687"/>
                  </a:ext>
                </a:extLst>
              </a:tr>
              <a:tr h="418829">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0.733</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0.710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0.700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859663187"/>
                  </a:ext>
                </a:extLst>
              </a:tr>
              <a:tr h="418829">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左腮腺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0.890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0.881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0.810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434648012"/>
                  </a:ext>
                </a:extLst>
              </a:tr>
              <a:tr h="418829">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右腮腺</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0.882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0.874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0.810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N</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67355281"/>
                  </a:ext>
                </a:extLst>
              </a:tr>
            </a:tbl>
          </a:graphicData>
        </a:graphic>
      </p:graphicFrame>
    </p:spTree>
    <p:extLst>
      <p:ext uri="{BB962C8B-B14F-4D97-AF65-F5344CB8AC3E}">
        <p14:creationId xmlns:p14="http://schemas.microsoft.com/office/powerpoint/2010/main" val="24703779"/>
      </p:ext>
    </p:extLst>
  </p:cSld>
  <p:clrMapOvr>
    <a:masterClrMapping/>
  </p:clrMapOvr>
  <mc:AlternateContent xmlns:mc="http://schemas.openxmlformats.org/markup-compatibility/2006" xmlns:p14="http://schemas.microsoft.com/office/powerpoint/2010/main">
    <mc:Choice Requires="p14">
      <p:transition spd="slow" p14:dur="2000" advTm="10718"/>
    </mc:Choice>
    <mc:Fallback xmlns="">
      <p:transition spd="slow" advTm="10718"/>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算法应用</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p:cNvSpPr>
            <a:spLocks noChangeArrowheads="1"/>
          </p:cNvSpPr>
          <p:nvPr/>
        </p:nvSpPr>
        <p:spPr bwMode="auto">
          <a:xfrm>
            <a:off x="387926" y="1040754"/>
            <a:ext cx="967299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2139130" y="869268"/>
            <a:ext cx="1058280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1858577" y="869267"/>
            <a:ext cx="1055848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1" name="表格 10"/>
          <p:cNvGraphicFramePr>
            <a:graphicFrameLocks noGrp="1"/>
          </p:cNvGraphicFramePr>
          <p:nvPr>
            <p:extLst>
              <p:ext uri="{D42A27DB-BD31-4B8C-83A1-F6EECF244321}">
                <p14:modId xmlns:p14="http://schemas.microsoft.com/office/powerpoint/2010/main" val="2605517230"/>
              </p:ext>
            </p:extLst>
          </p:nvPr>
        </p:nvGraphicFramePr>
        <p:xfrm>
          <a:off x="1226128" y="1717487"/>
          <a:ext cx="6691743" cy="4087092"/>
        </p:xfrm>
        <a:graphic>
          <a:graphicData uri="http://schemas.openxmlformats.org/drawingml/2006/table">
            <a:tbl>
              <a:tblPr firstRow="1" firstCol="1" bandRow="1"/>
              <a:tblGrid>
                <a:gridCol w="835830">
                  <a:extLst>
                    <a:ext uri="{9D8B030D-6E8A-4147-A177-3AD203B41FA5}">
                      <a16:colId xmlns:a16="http://schemas.microsoft.com/office/drawing/2014/main" val="3066898596"/>
                    </a:ext>
                  </a:extLst>
                </a:gridCol>
                <a:gridCol w="836559">
                  <a:extLst>
                    <a:ext uri="{9D8B030D-6E8A-4147-A177-3AD203B41FA5}">
                      <a16:colId xmlns:a16="http://schemas.microsoft.com/office/drawing/2014/main" val="2299974167"/>
                    </a:ext>
                  </a:extLst>
                </a:gridCol>
                <a:gridCol w="836559">
                  <a:extLst>
                    <a:ext uri="{9D8B030D-6E8A-4147-A177-3AD203B41FA5}">
                      <a16:colId xmlns:a16="http://schemas.microsoft.com/office/drawing/2014/main" val="1705318826"/>
                    </a:ext>
                  </a:extLst>
                </a:gridCol>
                <a:gridCol w="836559">
                  <a:extLst>
                    <a:ext uri="{9D8B030D-6E8A-4147-A177-3AD203B41FA5}">
                      <a16:colId xmlns:a16="http://schemas.microsoft.com/office/drawing/2014/main" val="3568422473"/>
                    </a:ext>
                  </a:extLst>
                </a:gridCol>
                <a:gridCol w="836559">
                  <a:extLst>
                    <a:ext uri="{9D8B030D-6E8A-4147-A177-3AD203B41FA5}">
                      <a16:colId xmlns:a16="http://schemas.microsoft.com/office/drawing/2014/main" val="1408533985"/>
                    </a:ext>
                  </a:extLst>
                </a:gridCol>
                <a:gridCol w="836559">
                  <a:extLst>
                    <a:ext uri="{9D8B030D-6E8A-4147-A177-3AD203B41FA5}">
                      <a16:colId xmlns:a16="http://schemas.microsoft.com/office/drawing/2014/main" val="1508696438"/>
                    </a:ext>
                  </a:extLst>
                </a:gridCol>
                <a:gridCol w="836559">
                  <a:extLst>
                    <a:ext uri="{9D8B030D-6E8A-4147-A177-3AD203B41FA5}">
                      <a16:colId xmlns:a16="http://schemas.microsoft.com/office/drawing/2014/main" val="727643371"/>
                    </a:ext>
                  </a:extLst>
                </a:gridCol>
                <a:gridCol w="836559">
                  <a:extLst>
                    <a:ext uri="{9D8B030D-6E8A-4147-A177-3AD203B41FA5}">
                      <a16:colId xmlns:a16="http://schemas.microsoft.com/office/drawing/2014/main" val="3668197995"/>
                    </a:ext>
                  </a:extLst>
                </a:gridCol>
              </a:tblGrid>
              <a:tr h="337952">
                <a:tc gridSpan="2">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头颈部</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zh-CN" altLang="en-US"/>
                    </a:p>
                  </a:txBody>
                  <a:tcPr/>
                </a:tc>
                <a:tc gridSpan="2">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胸腔部</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zh-CN" altLang="en-US"/>
                    </a:p>
                  </a:txBody>
                  <a:tcPr/>
                </a:tc>
                <a:tc gridSpan="2">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腹部</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zh-CN" altLang="en-US"/>
                    </a:p>
                  </a:txBody>
                  <a:tcPr/>
                </a:tc>
                <a:tc gridSpan="2">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盆腔部</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zh-CN" altLang="en-US"/>
                    </a:p>
                  </a:txBody>
                  <a:tcPr/>
                </a:tc>
                <a:extLst>
                  <a:ext uri="{0D108BD9-81ED-4DB2-BD59-A6C34878D82A}">
                    <a16:rowId xmlns:a16="http://schemas.microsoft.com/office/drawing/2014/main" val="1094174546"/>
                  </a:ext>
                </a:extLst>
              </a:tr>
              <a:tr h="337952">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器官</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dice</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器官</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dice</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器官</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dice</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器官</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dice</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75898949"/>
                  </a:ext>
                </a:extLst>
              </a:tr>
              <a:tr h="337952">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脑干</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0.747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脊髓</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0.823</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左肾</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0.841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膀胱</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0.705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96822359"/>
                  </a:ext>
                </a:extLst>
              </a:tr>
              <a:tr h="514845">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0.897</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0.964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右肾</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0.905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左股骨头</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0.745</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532125199"/>
                  </a:ext>
                </a:extLst>
              </a:tr>
              <a:tr h="514845">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右眼睛</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0.881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0.970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肝</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0.920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右股骨头</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0.688</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906558993"/>
                  </a:ext>
                </a:extLst>
              </a:tr>
              <a:tr h="337952">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下颌骨</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0.906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心脏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0.828</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脊髓</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0.804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小肠</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0.514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768521997"/>
                  </a:ext>
                </a:extLst>
              </a:tr>
              <a:tr h="514845">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0.422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食管</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0.656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直肠</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0.550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724631756"/>
                  </a:ext>
                </a:extLst>
              </a:tr>
              <a:tr h="514845">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右视神经</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0.414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脊髓</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0.671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2455909429"/>
                  </a:ext>
                </a:extLst>
              </a:tr>
              <a:tr h="337952">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左腮腺</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0.794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104367410"/>
                  </a:ext>
                </a:extLst>
              </a:tr>
              <a:tr h="337952">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右腮腺</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0.776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76350247"/>
                  </a:ext>
                </a:extLst>
              </a:tr>
            </a:tbl>
          </a:graphicData>
        </a:graphic>
      </p:graphicFrame>
    </p:spTree>
    <p:extLst>
      <p:ext uri="{BB962C8B-B14F-4D97-AF65-F5344CB8AC3E}">
        <p14:creationId xmlns:p14="http://schemas.microsoft.com/office/powerpoint/2010/main" val="2174388036"/>
      </p:ext>
    </p:extLst>
  </p:cSld>
  <p:clrMapOvr>
    <a:masterClrMapping/>
  </p:clrMapOvr>
  <mc:AlternateContent xmlns:mc="http://schemas.openxmlformats.org/markup-compatibility/2006" xmlns:p14="http://schemas.microsoft.com/office/powerpoint/2010/main">
    <mc:Choice Requires="p14">
      <p:transition spd="slow" p14:dur="2000" advTm="10713"/>
    </mc:Choice>
    <mc:Fallback xmlns="">
      <p:transition spd="slow" advTm="10713"/>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成果</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a:endCxn id="5" idx="1"/>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1858576" y="2178330"/>
            <a:ext cx="6481859" cy="2123658"/>
          </a:xfrm>
          <a:prstGeom prst="rect">
            <a:avLst/>
          </a:prstGeom>
        </p:spPr>
        <p:txBody>
          <a:bodyPr wrap="square">
            <a:spAutoFit/>
          </a:bodyPr>
          <a:lstStyle/>
          <a:p>
            <a:pPr marL="342900" lvl="0" indent="-342900">
              <a:lnSpc>
                <a:spcPct val="150000"/>
              </a:lnSpc>
              <a:buFont typeface="Wingdings" panose="05000000000000000000" pitchFamily="2" charset="2"/>
              <a:buChar char="l"/>
              <a:defRPr/>
            </a:pPr>
            <a:r>
              <a:rPr lang="en-US" altLang="zh-CN" sz="1600">
                <a:latin typeface="Times New Roman" panose="02020603050405020304" pitchFamily="18" charset="0"/>
                <a:cs typeface="Times New Roman" panose="02020603050405020304" pitchFamily="18" charset="0"/>
              </a:rPr>
              <a:t>Liu T, Tian L, et al. 3D U-Net Based Automatic Segmentation of Organs at Risk From CT[J]. Medical Physics, 2019, 46(6): E628-E628. </a:t>
            </a:r>
            <a:endParaRPr lang="zh-CN" altLang="zh-CN" sz="1600">
              <a:latin typeface="Times New Roman" panose="02020603050405020304" pitchFamily="18" charset="0"/>
              <a:cs typeface="Times New Roman" panose="02020603050405020304" pitchFamily="18" charset="0"/>
            </a:endParaRPr>
          </a:p>
          <a:p>
            <a:pPr>
              <a:lnSpc>
                <a:spcPct val="150000"/>
              </a:lnSpc>
              <a:defRPr/>
            </a:pPr>
            <a:endParaRPr lang="en-US" altLang="zh-CN" sz="2000" b="1">
              <a:latin typeface="+mn-ea"/>
            </a:endParaRPr>
          </a:p>
          <a:p>
            <a:pPr marL="342900" indent="-342900">
              <a:lnSpc>
                <a:spcPct val="150000"/>
              </a:lnSpc>
              <a:buFont typeface="Wingdings" panose="05000000000000000000" pitchFamily="2" charset="2"/>
              <a:buChar char="l"/>
              <a:defRPr/>
            </a:pPr>
            <a:r>
              <a:rPr lang="zh-CN" altLang="en-US">
                <a:latin typeface="+mn-ea"/>
              </a:rPr>
              <a:t>应用在</a:t>
            </a:r>
            <a:r>
              <a:rPr lang="en-US" altLang="zh-CN">
                <a:latin typeface="+mn-ea"/>
              </a:rPr>
              <a:t>70</a:t>
            </a:r>
            <a:r>
              <a:rPr lang="zh-CN" altLang="en-US">
                <a:latin typeface="+mn-ea"/>
              </a:rPr>
              <a:t>家医院，用于头颈部、胸腔部、腹部、盆腔部四个部位 危及器官分割</a:t>
            </a:r>
            <a:endParaRPr lang="en-US" altLang="zh-CN">
              <a:solidFill>
                <a:srgbClr val="D54A47"/>
              </a:solidFill>
            </a:endParaRPr>
          </a:p>
        </p:txBody>
      </p:sp>
    </p:spTree>
    <p:extLst>
      <p:ext uri="{BB962C8B-B14F-4D97-AF65-F5344CB8AC3E}">
        <p14:creationId xmlns:p14="http://schemas.microsoft.com/office/powerpoint/2010/main" val="3706988813"/>
      </p:ext>
    </p:extLst>
  </p:cSld>
  <p:clrMapOvr>
    <a:masterClrMapping/>
  </p:clrMapOvr>
  <mc:AlternateContent xmlns:mc="http://schemas.openxmlformats.org/markup-compatibility/2006" xmlns:p14="http://schemas.microsoft.com/office/powerpoint/2010/main">
    <mc:Choice Requires="p14">
      <p:transition spd="slow" p14:dur="2000" advTm="11602"/>
    </mc:Choice>
    <mc:Fallback xmlns="">
      <p:transition spd="slow" advTm="11602"/>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 fmla="*/ 0 w 9144000"/>
              <a:gd name="connsiteY0" fmla="*/ 0 h 4026877"/>
              <a:gd name="connsiteX1" fmla="*/ 9144000 w 9144000"/>
              <a:gd name="connsiteY1" fmla="*/ 0 h 4026877"/>
              <a:gd name="connsiteX2" fmla="*/ 9144000 w 9144000"/>
              <a:gd name="connsiteY2" fmla="*/ 4026877 h 4026877"/>
              <a:gd name="connsiteX3" fmla="*/ 4466492 w 9144000"/>
              <a:gd name="connsiteY3" fmla="*/ 4009292 h 4026877"/>
              <a:gd name="connsiteX4" fmla="*/ 0 w 9144000"/>
              <a:gd name="connsiteY4" fmla="*/ 4026877 h 4026877"/>
              <a:gd name="connsiteX5" fmla="*/ 0 w 9144000"/>
              <a:gd name="connsiteY5" fmla="*/ 0 h 4026877"/>
              <a:gd name="connsiteX0" fmla="*/ 0 w 9144000"/>
              <a:gd name="connsiteY0" fmla="*/ 0 h 4501661"/>
              <a:gd name="connsiteX1" fmla="*/ 9144000 w 9144000"/>
              <a:gd name="connsiteY1" fmla="*/ 0 h 4501661"/>
              <a:gd name="connsiteX2" fmla="*/ 9144000 w 9144000"/>
              <a:gd name="connsiteY2" fmla="*/ 4026877 h 4501661"/>
              <a:gd name="connsiteX3" fmla="*/ 4677508 w 9144000"/>
              <a:gd name="connsiteY3" fmla="*/ 4501661 h 4501661"/>
              <a:gd name="connsiteX4" fmla="*/ 0 w 9144000"/>
              <a:gd name="connsiteY4" fmla="*/ 4026877 h 4501661"/>
              <a:gd name="connsiteX5" fmla="*/ 0 w 9144000"/>
              <a:gd name="connsiteY5" fmla="*/ 0 h 4501661"/>
              <a:gd name="connsiteX0" fmla="*/ 0 w 9144000"/>
              <a:gd name="connsiteY0" fmla="*/ 0 h 5045818"/>
              <a:gd name="connsiteX1" fmla="*/ 9144000 w 9144000"/>
              <a:gd name="connsiteY1" fmla="*/ 0 h 5045818"/>
              <a:gd name="connsiteX2" fmla="*/ 9144000 w 9144000"/>
              <a:gd name="connsiteY2" fmla="*/ 4026877 h 5045818"/>
              <a:gd name="connsiteX3" fmla="*/ 4677508 w 9144000"/>
              <a:gd name="connsiteY3" fmla="*/ 5045818 h 5045818"/>
              <a:gd name="connsiteX4" fmla="*/ 0 w 9144000"/>
              <a:gd name="connsiteY4" fmla="*/ 4026877 h 5045818"/>
              <a:gd name="connsiteX5" fmla="*/ 0 w 9144000"/>
              <a:gd name="connsiteY5" fmla="*/ 0 h 5045818"/>
              <a:gd name="connsiteX0" fmla="*/ 0 w 9144000"/>
              <a:gd name="connsiteY0" fmla="*/ 0 h 5045818"/>
              <a:gd name="connsiteX1" fmla="*/ 9144000 w 9144000"/>
              <a:gd name="connsiteY1" fmla="*/ 0 h 5045818"/>
              <a:gd name="connsiteX2" fmla="*/ 9144000 w 9144000"/>
              <a:gd name="connsiteY2" fmla="*/ 4026877 h 5045818"/>
              <a:gd name="connsiteX3" fmla="*/ 4585145 w 9144000"/>
              <a:gd name="connsiteY3" fmla="*/ 5045818 h 5045818"/>
              <a:gd name="connsiteX4" fmla="*/ 0 w 9144000"/>
              <a:gd name="connsiteY4" fmla="*/ 4026877 h 5045818"/>
              <a:gd name="connsiteX5" fmla="*/ 0 w 9144000"/>
              <a:gd name="connsiteY5" fmla="*/ 0 h 504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045818">
                <a:moveTo>
                  <a:pt x="0" y="0"/>
                </a:moveTo>
                <a:lnTo>
                  <a:pt x="9144000" y="0"/>
                </a:lnTo>
                <a:lnTo>
                  <a:pt x="9144000" y="4026877"/>
                </a:lnTo>
                <a:lnTo>
                  <a:pt x="4585145" y="5045818"/>
                </a:lnTo>
                <a:lnTo>
                  <a:pt x="0" y="4026877"/>
                </a:lnTo>
                <a:lnTo>
                  <a:pt x="0" y="0"/>
                </a:lnTo>
                <a:close/>
              </a:path>
            </a:pathLst>
          </a:custGeom>
          <a:blipFill>
            <a:blip r:embed="rId2">
              <a:duotone>
                <a:prstClr val="black"/>
                <a:schemeClr val="accent3">
                  <a:tint val="45000"/>
                  <a:satMod val="400000"/>
                </a:schemeClr>
              </a:duotone>
              <a:extLst>
                <a:ext uri="{BEBA8EAE-BF5A-486C-A8C5-ECC9F3942E4B}">
                  <a14:imgProps xmlns:a14="http://schemas.microsoft.com/office/drawing/2010/main">
                    <a14:imgLayer r:embed="rId3">
                      <a14:imgEffect>
                        <a14:artisticBlur radius="5"/>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 fmla="*/ 0 w 9144000"/>
              <a:gd name="connsiteY0" fmla="*/ 0 h 4026877"/>
              <a:gd name="connsiteX1" fmla="*/ 9144000 w 9144000"/>
              <a:gd name="connsiteY1" fmla="*/ 0 h 4026877"/>
              <a:gd name="connsiteX2" fmla="*/ 9144000 w 9144000"/>
              <a:gd name="connsiteY2" fmla="*/ 4026877 h 4026877"/>
              <a:gd name="connsiteX3" fmla="*/ 4466492 w 9144000"/>
              <a:gd name="connsiteY3" fmla="*/ 4009292 h 4026877"/>
              <a:gd name="connsiteX4" fmla="*/ 0 w 9144000"/>
              <a:gd name="connsiteY4" fmla="*/ 4026877 h 4026877"/>
              <a:gd name="connsiteX5" fmla="*/ 0 w 9144000"/>
              <a:gd name="connsiteY5" fmla="*/ 0 h 4026877"/>
              <a:gd name="connsiteX0" fmla="*/ 0 w 9144000"/>
              <a:gd name="connsiteY0" fmla="*/ 0 h 4501661"/>
              <a:gd name="connsiteX1" fmla="*/ 9144000 w 9144000"/>
              <a:gd name="connsiteY1" fmla="*/ 0 h 4501661"/>
              <a:gd name="connsiteX2" fmla="*/ 9144000 w 9144000"/>
              <a:gd name="connsiteY2" fmla="*/ 4026877 h 4501661"/>
              <a:gd name="connsiteX3" fmla="*/ 4677508 w 9144000"/>
              <a:gd name="connsiteY3" fmla="*/ 4501661 h 4501661"/>
              <a:gd name="connsiteX4" fmla="*/ 0 w 9144000"/>
              <a:gd name="connsiteY4" fmla="*/ 4026877 h 4501661"/>
              <a:gd name="connsiteX5" fmla="*/ 0 w 9144000"/>
              <a:gd name="connsiteY5" fmla="*/ 0 h 4501661"/>
              <a:gd name="connsiteX0" fmla="*/ 0 w 9144000"/>
              <a:gd name="connsiteY0" fmla="*/ 0 h 5045818"/>
              <a:gd name="connsiteX1" fmla="*/ 9144000 w 9144000"/>
              <a:gd name="connsiteY1" fmla="*/ 0 h 5045818"/>
              <a:gd name="connsiteX2" fmla="*/ 9144000 w 9144000"/>
              <a:gd name="connsiteY2" fmla="*/ 4026877 h 5045818"/>
              <a:gd name="connsiteX3" fmla="*/ 4677508 w 9144000"/>
              <a:gd name="connsiteY3" fmla="*/ 5045818 h 5045818"/>
              <a:gd name="connsiteX4" fmla="*/ 0 w 9144000"/>
              <a:gd name="connsiteY4" fmla="*/ 4026877 h 5045818"/>
              <a:gd name="connsiteX5" fmla="*/ 0 w 9144000"/>
              <a:gd name="connsiteY5" fmla="*/ 0 h 5045818"/>
              <a:gd name="connsiteX0" fmla="*/ 0 w 9144000"/>
              <a:gd name="connsiteY0" fmla="*/ 0 h 5026954"/>
              <a:gd name="connsiteX1" fmla="*/ 9144000 w 9144000"/>
              <a:gd name="connsiteY1" fmla="*/ 0 h 5026954"/>
              <a:gd name="connsiteX2" fmla="*/ 9144000 w 9144000"/>
              <a:gd name="connsiteY2" fmla="*/ 4026877 h 5026954"/>
              <a:gd name="connsiteX3" fmla="*/ 4603617 w 9144000"/>
              <a:gd name="connsiteY3" fmla="*/ 5026954 h 5026954"/>
              <a:gd name="connsiteX4" fmla="*/ 0 w 9144000"/>
              <a:gd name="connsiteY4" fmla="*/ 4026877 h 5026954"/>
              <a:gd name="connsiteX5" fmla="*/ 0 w 9144000"/>
              <a:gd name="connsiteY5" fmla="*/ 0 h 502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026954">
                <a:moveTo>
                  <a:pt x="0" y="0"/>
                </a:moveTo>
                <a:lnTo>
                  <a:pt x="9144000" y="0"/>
                </a:lnTo>
                <a:lnTo>
                  <a:pt x="9144000" y="4026877"/>
                </a:lnTo>
                <a:lnTo>
                  <a:pt x="4603617" y="5026954"/>
                </a:lnTo>
                <a:lnTo>
                  <a:pt x="0" y="4026877"/>
                </a:lnTo>
                <a:lnTo>
                  <a:pt x="0" y="0"/>
                </a:lnTo>
                <a:close/>
              </a:path>
            </a:pathLst>
          </a:custGeom>
          <a:solidFill>
            <a:srgbClr val="5482A3">
              <a:alpha val="80000"/>
            </a:srgbClr>
          </a:solidFill>
          <a:ln>
            <a:noFill/>
          </a:ln>
          <a:effectLst>
            <a:outerShdw blurRad="50800" dist="76200" dir="5400000" algn="t"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TextBox 1"/>
          <p:cNvSpPr txBox="1">
            <a:spLocks noChangeArrowheads="1"/>
          </p:cNvSpPr>
          <p:nvPr/>
        </p:nvSpPr>
        <p:spPr bwMode="auto">
          <a:xfrm>
            <a:off x="271851" y="2109618"/>
            <a:ext cx="8723871" cy="2862322"/>
          </a:xfrm>
          <a:prstGeom prst="rect">
            <a:avLst/>
          </a:prstGeom>
          <a:noFill/>
          <a:ln w="9525">
            <a:noFill/>
            <a:miter lim="800000"/>
            <a:headEnd/>
            <a:tailEnd/>
          </a:ln>
        </p:spPr>
        <p:txBody>
          <a:bodyPr wrap="square">
            <a:spAutoFit/>
          </a:bodyPr>
          <a:lstStyle/>
          <a:p>
            <a:pPr algn="ctr">
              <a:lnSpc>
                <a:spcPct val="150000"/>
              </a:lnSpc>
            </a:pPr>
            <a:r>
              <a:rPr lang="zh-CN" altLang="en-US" sz="4000" b="1">
                <a:solidFill>
                  <a:schemeClr val="bg1"/>
                </a:solidFill>
                <a:latin typeface="微软雅黑" panose="020B0503020204020204" pitchFamily="34" charset="-122"/>
                <a:ea typeface="微软雅黑" panose="020B0503020204020204" pitchFamily="34" charset="-122"/>
              </a:rPr>
              <a:t>四：基于模型压缩的</a:t>
            </a:r>
            <a:r>
              <a:rPr lang="en-US" altLang="zh-CN" sz="4000" b="1">
                <a:solidFill>
                  <a:schemeClr val="bg1"/>
                </a:solidFill>
                <a:latin typeface="微软雅黑" panose="020B0503020204020204" pitchFamily="34" charset="-122"/>
                <a:ea typeface="微软雅黑" panose="020B0503020204020204" pitchFamily="34" charset="-122"/>
              </a:rPr>
              <a:t>3D Unet</a:t>
            </a:r>
            <a:r>
              <a:rPr lang="zh-CN" altLang="en-US" sz="4000" b="1">
                <a:solidFill>
                  <a:schemeClr val="bg1"/>
                </a:solidFill>
                <a:latin typeface="微软雅黑" panose="020B0503020204020204" pitchFamily="34" charset="-122"/>
                <a:ea typeface="微软雅黑" panose="020B0503020204020204" pitchFamily="34" charset="-122"/>
              </a:rPr>
              <a:t>头颈部</a:t>
            </a:r>
            <a:r>
              <a:rPr lang="en-US" altLang="zh-CN" sz="4000" b="1">
                <a:solidFill>
                  <a:schemeClr val="bg1"/>
                </a:solidFill>
                <a:latin typeface="微软雅黑" panose="020B0503020204020204" pitchFamily="34" charset="-122"/>
                <a:ea typeface="微软雅黑" panose="020B0503020204020204" pitchFamily="34" charset="-122"/>
              </a:rPr>
              <a:t>CT</a:t>
            </a:r>
            <a:r>
              <a:rPr lang="zh-CN" altLang="en-US" sz="4000" b="1">
                <a:solidFill>
                  <a:schemeClr val="bg1"/>
                </a:solidFill>
                <a:latin typeface="微软雅黑" panose="020B0503020204020204" pitchFamily="34" charset="-122"/>
                <a:ea typeface="微软雅黑" panose="020B0503020204020204" pitchFamily="34" charset="-122"/>
              </a:rPr>
              <a:t>图像器官分割算法的研究</a:t>
            </a:r>
            <a:endParaRPr lang="en-US" altLang="zh-CN" sz="4000" b="1">
              <a:solidFill>
                <a:schemeClr val="bg1"/>
              </a:solidFill>
              <a:latin typeface="微软雅黑" panose="020B0503020204020204" pitchFamily="34" charset="-122"/>
              <a:ea typeface="微软雅黑" panose="020B0503020204020204" pitchFamily="34" charset="-122"/>
            </a:endParaRPr>
          </a:p>
          <a:p>
            <a:pPr algn="ctr">
              <a:lnSpc>
                <a:spcPct val="150000"/>
              </a:lnSpc>
            </a:pPr>
            <a:endParaRPr lang="zh-CN" altLang="en-US" sz="4000" b="1" dirty="0">
              <a:solidFill>
                <a:schemeClr val="bg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4" cstate="print">
            <a:biLevel thresh="25000"/>
            <a:extLst>
              <a:ext uri="{28A0092B-C50C-407E-A947-70E740481C1C}">
                <a14:useLocalDpi xmlns:a14="http://schemas.microsoft.com/office/drawing/2010/main" val="0"/>
              </a:ext>
            </a:extLst>
          </a:blip>
          <a:stretch>
            <a:fillRect/>
          </a:stretch>
        </p:blipFill>
        <p:spPr>
          <a:xfrm>
            <a:off x="385355" y="209796"/>
            <a:ext cx="3288870" cy="880947"/>
          </a:xfrm>
          <a:prstGeom prst="rect">
            <a:avLst/>
          </a:prstGeom>
        </p:spPr>
      </p:pic>
    </p:spTree>
    <p:extLst>
      <p:ext uri="{BB962C8B-B14F-4D97-AF65-F5344CB8AC3E}">
        <p14:creationId xmlns:p14="http://schemas.microsoft.com/office/powerpoint/2010/main" val="298688905"/>
      </p:ext>
    </p:extLst>
  </p:cSld>
  <p:clrMapOvr>
    <a:masterClrMapping/>
  </p:clrMapOvr>
  <mc:AlternateContent xmlns:mc="http://schemas.openxmlformats.org/markup-compatibility/2006" xmlns:p14="http://schemas.microsoft.com/office/powerpoint/2010/main">
    <mc:Choice Requires="p14">
      <p:transition spd="slow" p14:dur="2000" advTm="8050"/>
    </mc:Choice>
    <mc:Fallback xmlns="">
      <p:transition spd="slow" advTm="805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算法分析</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9" name="TextBox 18"/>
          <p:cNvSpPr txBox="1"/>
          <p:nvPr/>
        </p:nvSpPr>
        <p:spPr>
          <a:xfrm>
            <a:off x="1858576" y="1054540"/>
            <a:ext cx="5415860" cy="1015663"/>
          </a:xfrm>
          <a:prstGeom prst="rect">
            <a:avLst/>
          </a:prstGeom>
          <a:noFill/>
        </p:spPr>
        <p:txBody>
          <a:bodyPr wrap="square" rtlCol="0">
            <a:spAutoFit/>
          </a:bodyPr>
          <a:lstStyle/>
          <a:p>
            <a:r>
              <a:rPr lang="zh-CN" altLang="en-US" sz="2000"/>
              <a:t>第一阶段网络模型：</a:t>
            </a:r>
            <a:r>
              <a:rPr lang="en-US" altLang="zh-CN" sz="2000"/>
              <a:t>3G</a:t>
            </a:r>
            <a:r>
              <a:rPr lang="zh-CN" altLang="en-US" sz="2000"/>
              <a:t>，</a:t>
            </a:r>
            <a:r>
              <a:rPr lang="en-US" altLang="zh-CN" sz="2000"/>
              <a:t>30s</a:t>
            </a:r>
          </a:p>
          <a:p>
            <a:endParaRPr lang="en-US" altLang="zh-CN" sz="2000"/>
          </a:p>
          <a:p>
            <a:r>
              <a:rPr lang="zh-CN" altLang="en-US" sz="2000"/>
              <a:t>第二阶段网络模型：</a:t>
            </a:r>
            <a:r>
              <a:rPr lang="en-US" altLang="zh-CN" sz="2000"/>
              <a:t>1G</a:t>
            </a:r>
            <a:r>
              <a:rPr lang="zh-CN" altLang="en-US" sz="2000"/>
              <a:t>、</a:t>
            </a:r>
            <a:r>
              <a:rPr lang="en-US" altLang="zh-CN" sz="2000"/>
              <a:t>200M</a:t>
            </a:r>
            <a:r>
              <a:rPr lang="zh-CN" altLang="en-US" sz="2000"/>
              <a:t>、</a:t>
            </a:r>
            <a:r>
              <a:rPr lang="en-US" altLang="zh-CN" sz="2000"/>
              <a:t>30M</a:t>
            </a:r>
            <a:r>
              <a:rPr lang="zh-CN" altLang="en-US" sz="2000"/>
              <a:t>，</a:t>
            </a:r>
            <a:r>
              <a:rPr lang="en-US" altLang="zh-CN" sz="2000"/>
              <a:t>2s</a:t>
            </a:r>
          </a:p>
        </p:txBody>
      </p:sp>
      <p:sp>
        <p:nvSpPr>
          <p:cNvPr id="2" name="Rectangle 3"/>
          <p:cNvSpPr>
            <a:spLocks noChangeArrowheads="1"/>
          </p:cNvSpPr>
          <p:nvPr/>
        </p:nvSpPr>
        <p:spPr bwMode="auto">
          <a:xfrm>
            <a:off x="387927" y="303414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8" name="Rectangle 2"/>
          <p:cNvSpPr>
            <a:spLocks noChangeArrowheads="1"/>
          </p:cNvSpPr>
          <p:nvPr/>
        </p:nvSpPr>
        <p:spPr bwMode="auto">
          <a:xfrm>
            <a:off x="2521528" y="317611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10"/>
          <p:cNvSpPr>
            <a:spLocks noChangeArrowheads="1"/>
          </p:cNvSpPr>
          <p:nvPr/>
        </p:nvSpPr>
        <p:spPr bwMode="auto">
          <a:xfrm>
            <a:off x="1858576" y="2996059"/>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1" name="对象 10"/>
          <p:cNvGraphicFramePr>
            <a:graphicFrameLocks noChangeAspect="1"/>
          </p:cNvGraphicFramePr>
          <p:nvPr>
            <p:extLst>
              <p:ext uri="{D42A27DB-BD31-4B8C-83A1-F6EECF244321}">
                <p14:modId xmlns:p14="http://schemas.microsoft.com/office/powerpoint/2010/main" val="4195102341"/>
              </p:ext>
            </p:extLst>
          </p:nvPr>
        </p:nvGraphicFramePr>
        <p:xfrm>
          <a:off x="874902" y="2555915"/>
          <a:ext cx="7384189" cy="3734050"/>
        </p:xfrm>
        <a:graphic>
          <a:graphicData uri="http://schemas.openxmlformats.org/presentationml/2006/ole">
            <mc:AlternateContent xmlns:mc="http://schemas.openxmlformats.org/markup-compatibility/2006">
              <mc:Choice xmlns:v="urn:schemas-microsoft-com:vml" Requires="v">
                <p:oleObj name="Visio" r:id="rId3" imgW="6895909" imgH="3467153" progId="Visio.Drawing.15">
                  <p:embed/>
                </p:oleObj>
              </mc:Choice>
              <mc:Fallback>
                <p:oleObj name="Visio" r:id="rId3" imgW="6895909" imgH="3467153" progId="Visio.Drawing.15">
                  <p:embed/>
                  <p:pic>
                    <p:nvPicPr>
                      <p:cNvPr id="0" name="Object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4902" y="2555915"/>
                        <a:ext cx="7384189" cy="3734050"/>
                      </a:xfrm>
                      <a:prstGeom prst="rect">
                        <a:avLst/>
                      </a:prstGeom>
                      <a:noFill/>
                    </p:spPr>
                  </p:pic>
                </p:oleObj>
              </mc:Fallback>
            </mc:AlternateContent>
          </a:graphicData>
        </a:graphic>
      </p:graphicFrame>
    </p:spTree>
    <p:extLst>
      <p:ext uri="{BB962C8B-B14F-4D97-AF65-F5344CB8AC3E}">
        <p14:creationId xmlns:p14="http://schemas.microsoft.com/office/powerpoint/2010/main" val="295811791"/>
      </p:ext>
    </p:extLst>
  </p:cSld>
  <p:clrMapOvr>
    <a:masterClrMapping/>
  </p:clrMapOvr>
  <mc:AlternateContent xmlns:mc="http://schemas.openxmlformats.org/markup-compatibility/2006" xmlns:p14="http://schemas.microsoft.com/office/powerpoint/2010/main">
    <mc:Choice Requires="p14">
      <p:transition spd="slow" p14:dur="2000" advTm="23245"/>
    </mc:Choice>
    <mc:Fallback xmlns="">
      <p:transition spd="slow" advTm="2324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 fmla="*/ 0 w 9144000"/>
              <a:gd name="connsiteY0" fmla="*/ 0 h 4026877"/>
              <a:gd name="connsiteX1" fmla="*/ 9144000 w 9144000"/>
              <a:gd name="connsiteY1" fmla="*/ 0 h 4026877"/>
              <a:gd name="connsiteX2" fmla="*/ 9144000 w 9144000"/>
              <a:gd name="connsiteY2" fmla="*/ 4026877 h 4026877"/>
              <a:gd name="connsiteX3" fmla="*/ 4466492 w 9144000"/>
              <a:gd name="connsiteY3" fmla="*/ 4009292 h 4026877"/>
              <a:gd name="connsiteX4" fmla="*/ 0 w 9144000"/>
              <a:gd name="connsiteY4" fmla="*/ 4026877 h 4026877"/>
              <a:gd name="connsiteX5" fmla="*/ 0 w 9144000"/>
              <a:gd name="connsiteY5" fmla="*/ 0 h 4026877"/>
              <a:gd name="connsiteX0" fmla="*/ 0 w 9144000"/>
              <a:gd name="connsiteY0" fmla="*/ 0 h 4501661"/>
              <a:gd name="connsiteX1" fmla="*/ 9144000 w 9144000"/>
              <a:gd name="connsiteY1" fmla="*/ 0 h 4501661"/>
              <a:gd name="connsiteX2" fmla="*/ 9144000 w 9144000"/>
              <a:gd name="connsiteY2" fmla="*/ 4026877 h 4501661"/>
              <a:gd name="connsiteX3" fmla="*/ 4677508 w 9144000"/>
              <a:gd name="connsiteY3" fmla="*/ 4501661 h 4501661"/>
              <a:gd name="connsiteX4" fmla="*/ 0 w 9144000"/>
              <a:gd name="connsiteY4" fmla="*/ 4026877 h 4501661"/>
              <a:gd name="connsiteX5" fmla="*/ 0 w 9144000"/>
              <a:gd name="connsiteY5" fmla="*/ 0 h 4501661"/>
              <a:gd name="connsiteX0" fmla="*/ 0 w 9144000"/>
              <a:gd name="connsiteY0" fmla="*/ 0 h 5045818"/>
              <a:gd name="connsiteX1" fmla="*/ 9144000 w 9144000"/>
              <a:gd name="connsiteY1" fmla="*/ 0 h 5045818"/>
              <a:gd name="connsiteX2" fmla="*/ 9144000 w 9144000"/>
              <a:gd name="connsiteY2" fmla="*/ 4026877 h 5045818"/>
              <a:gd name="connsiteX3" fmla="*/ 4677508 w 9144000"/>
              <a:gd name="connsiteY3" fmla="*/ 5045818 h 5045818"/>
              <a:gd name="connsiteX4" fmla="*/ 0 w 9144000"/>
              <a:gd name="connsiteY4" fmla="*/ 4026877 h 5045818"/>
              <a:gd name="connsiteX5" fmla="*/ 0 w 9144000"/>
              <a:gd name="connsiteY5" fmla="*/ 0 h 5045818"/>
              <a:gd name="connsiteX0" fmla="*/ 0 w 9144000"/>
              <a:gd name="connsiteY0" fmla="*/ 0 h 5045818"/>
              <a:gd name="connsiteX1" fmla="*/ 9144000 w 9144000"/>
              <a:gd name="connsiteY1" fmla="*/ 0 h 5045818"/>
              <a:gd name="connsiteX2" fmla="*/ 9144000 w 9144000"/>
              <a:gd name="connsiteY2" fmla="*/ 4026877 h 5045818"/>
              <a:gd name="connsiteX3" fmla="*/ 4585145 w 9144000"/>
              <a:gd name="connsiteY3" fmla="*/ 5045818 h 5045818"/>
              <a:gd name="connsiteX4" fmla="*/ 0 w 9144000"/>
              <a:gd name="connsiteY4" fmla="*/ 4026877 h 5045818"/>
              <a:gd name="connsiteX5" fmla="*/ 0 w 9144000"/>
              <a:gd name="connsiteY5" fmla="*/ 0 h 504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045818">
                <a:moveTo>
                  <a:pt x="0" y="0"/>
                </a:moveTo>
                <a:lnTo>
                  <a:pt x="9144000" y="0"/>
                </a:lnTo>
                <a:lnTo>
                  <a:pt x="9144000" y="4026877"/>
                </a:lnTo>
                <a:lnTo>
                  <a:pt x="4585145" y="5045818"/>
                </a:lnTo>
                <a:lnTo>
                  <a:pt x="0" y="4026877"/>
                </a:lnTo>
                <a:lnTo>
                  <a:pt x="0" y="0"/>
                </a:lnTo>
                <a:close/>
              </a:path>
            </a:pathLst>
          </a:custGeom>
          <a:blipFill>
            <a:blip r:embed="rId2">
              <a:duotone>
                <a:prstClr val="black"/>
                <a:schemeClr val="accent3">
                  <a:tint val="45000"/>
                  <a:satMod val="400000"/>
                </a:schemeClr>
              </a:duotone>
              <a:extLst>
                <a:ext uri="{BEBA8EAE-BF5A-486C-A8C5-ECC9F3942E4B}">
                  <a14:imgProps xmlns:a14="http://schemas.microsoft.com/office/drawing/2010/main">
                    <a14:imgLayer r:embed="rId3">
                      <a14:imgEffect>
                        <a14:artisticBlur radius="5"/>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 fmla="*/ 0 w 9144000"/>
              <a:gd name="connsiteY0" fmla="*/ 0 h 4026877"/>
              <a:gd name="connsiteX1" fmla="*/ 9144000 w 9144000"/>
              <a:gd name="connsiteY1" fmla="*/ 0 h 4026877"/>
              <a:gd name="connsiteX2" fmla="*/ 9144000 w 9144000"/>
              <a:gd name="connsiteY2" fmla="*/ 4026877 h 4026877"/>
              <a:gd name="connsiteX3" fmla="*/ 4466492 w 9144000"/>
              <a:gd name="connsiteY3" fmla="*/ 4009292 h 4026877"/>
              <a:gd name="connsiteX4" fmla="*/ 0 w 9144000"/>
              <a:gd name="connsiteY4" fmla="*/ 4026877 h 4026877"/>
              <a:gd name="connsiteX5" fmla="*/ 0 w 9144000"/>
              <a:gd name="connsiteY5" fmla="*/ 0 h 4026877"/>
              <a:gd name="connsiteX0" fmla="*/ 0 w 9144000"/>
              <a:gd name="connsiteY0" fmla="*/ 0 h 4501661"/>
              <a:gd name="connsiteX1" fmla="*/ 9144000 w 9144000"/>
              <a:gd name="connsiteY1" fmla="*/ 0 h 4501661"/>
              <a:gd name="connsiteX2" fmla="*/ 9144000 w 9144000"/>
              <a:gd name="connsiteY2" fmla="*/ 4026877 h 4501661"/>
              <a:gd name="connsiteX3" fmla="*/ 4677508 w 9144000"/>
              <a:gd name="connsiteY3" fmla="*/ 4501661 h 4501661"/>
              <a:gd name="connsiteX4" fmla="*/ 0 w 9144000"/>
              <a:gd name="connsiteY4" fmla="*/ 4026877 h 4501661"/>
              <a:gd name="connsiteX5" fmla="*/ 0 w 9144000"/>
              <a:gd name="connsiteY5" fmla="*/ 0 h 4501661"/>
              <a:gd name="connsiteX0" fmla="*/ 0 w 9144000"/>
              <a:gd name="connsiteY0" fmla="*/ 0 h 5045818"/>
              <a:gd name="connsiteX1" fmla="*/ 9144000 w 9144000"/>
              <a:gd name="connsiteY1" fmla="*/ 0 h 5045818"/>
              <a:gd name="connsiteX2" fmla="*/ 9144000 w 9144000"/>
              <a:gd name="connsiteY2" fmla="*/ 4026877 h 5045818"/>
              <a:gd name="connsiteX3" fmla="*/ 4677508 w 9144000"/>
              <a:gd name="connsiteY3" fmla="*/ 5045818 h 5045818"/>
              <a:gd name="connsiteX4" fmla="*/ 0 w 9144000"/>
              <a:gd name="connsiteY4" fmla="*/ 4026877 h 5045818"/>
              <a:gd name="connsiteX5" fmla="*/ 0 w 9144000"/>
              <a:gd name="connsiteY5" fmla="*/ 0 h 5045818"/>
              <a:gd name="connsiteX0" fmla="*/ 0 w 9144000"/>
              <a:gd name="connsiteY0" fmla="*/ 0 h 5026954"/>
              <a:gd name="connsiteX1" fmla="*/ 9144000 w 9144000"/>
              <a:gd name="connsiteY1" fmla="*/ 0 h 5026954"/>
              <a:gd name="connsiteX2" fmla="*/ 9144000 w 9144000"/>
              <a:gd name="connsiteY2" fmla="*/ 4026877 h 5026954"/>
              <a:gd name="connsiteX3" fmla="*/ 4603617 w 9144000"/>
              <a:gd name="connsiteY3" fmla="*/ 5026954 h 5026954"/>
              <a:gd name="connsiteX4" fmla="*/ 0 w 9144000"/>
              <a:gd name="connsiteY4" fmla="*/ 4026877 h 5026954"/>
              <a:gd name="connsiteX5" fmla="*/ 0 w 9144000"/>
              <a:gd name="connsiteY5" fmla="*/ 0 h 502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026954">
                <a:moveTo>
                  <a:pt x="0" y="0"/>
                </a:moveTo>
                <a:lnTo>
                  <a:pt x="9144000" y="0"/>
                </a:lnTo>
                <a:lnTo>
                  <a:pt x="9144000" y="4026877"/>
                </a:lnTo>
                <a:lnTo>
                  <a:pt x="4603617" y="5026954"/>
                </a:lnTo>
                <a:lnTo>
                  <a:pt x="0" y="4026877"/>
                </a:lnTo>
                <a:lnTo>
                  <a:pt x="0" y="0"/>
                </a:lnTo>
                <a:close/>
              </a:path>
            </a:pathLst>
          </a:custGeom>
          <a:solidFill>
            <a:srgbClr val="5482A3">
              <a:alpha val="80000"/>
            </a:srgbClr>
          </a:solidFill>
          <a:ln>
            <a:noFill/>
          </a:ln>
          <a:effectLst>
            <a:outerShdw blurRad="50800" dist="76200" dir="5400000" algn="t"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TextBox 1"/>
          <p:cNvSpPr txBox="1">
            <a:spLocks noChangeArrowheads="1"/>
          </p:cNvSpPr>
          <p:nvPr/>
        </p:nvSpPr>
        <p:spPr bwMode="auto">
          <a:xfrm>
            <a:off x="271851" y="2109618"/>
            <a:ext cx="8723871" cy="906915"/>
          </a:xfrm>
          <a:prstGeom prst="rect">
            <a:avLst/>
          </a:prstGeom>
          <a:noFill/>
          <a:ln w="9525">
            <a:noFill/>
            <a:miter lim="800000"/>
            <a:headEnd/>
            <a:tailEnd/>
          </a:ln>
        </p:spPr>
        <p:txBody>
          <a:bodyPr wrap="square">
            <a:spAutoFit/>
          </a:bodyPr>
          <a:lstStyle/>
          <a:p>
            <a:pPr algn="ctr">
              <a:lnSpc>
                <a:spcPct val="150000"/>
              </a:lnSpc>
            </a:pPr>
            <a:r>
              <a:rPr lang="zh-CN" altLang="en-US" sz="4000" b="1">
                <a:solidFill>
                  <a:schemeClr val="bg1"/>
                </a:solidFill>
                <a:latin typeface="微软雅黑" panose="020B0503020204020204" pitchFamily="34" charset="-122"/>
                <a:ea typeface="微软雅黑" panose="020B0503020204020204" pitchFamily="34" charset="-122"/>
              </a:rPr>
              <a:t>一：研究背景与意义</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4" cstate="print">
            <a:biLevel thresh="25000"/>
            <a:extLst>
              <a:ext uri="{28A0092B-C50C-407E-A947-70E740481C1C}">
                <a14:useLocalDpi xmlns:a14="http://schemas.microsoft.com/office/drawing/2010/main" val="0"/>
              </a:ext>
            </a:extLst>
          </a:blip>
          <a:stretch>
            <a:fillRect/>
          </a:stretch>
        </p:blipFill>
        <p:spPr>
          <a:xfrm>
            <a:off x="385355" y="209796"/>
            <a:ext cx="3288870" cy="880947"/>
          </a:xfrm>
          <a:prstGeom prst="rect">
            <a:avLst/>
          </a:prstGeom>
        </p:spPr>
      </p:pic>
    </p:spTree>
    <p:extLst>
      <p:ext uri="{BB962C8B-B14F-4D97-AF65-F5344CB8AC3E}">
        <p14:creationId xmlns:p14="http://schemas.microsoft.com/office/powerpoint/2010/main" val="413661662"/>
      </p:ext>
    </p:extLst>
  </p:cSld>
  <p:clrMapOvr>
    <a:masterClrMapping/>
  </p:clrMapOvr>
  <mc:AlternateContent xmlns:mc="http://schemas.openxmlformats.org/markup-compatibility/2006" xmlns:p14="http://schemas.microsoft.com/office/powerpoint/2010/main">
    <mc:Choice Requires="p14">
      <p:transition spd="slow" p14:dur="2000" advTm="2404"/>
    </mc:Choice>
    <mc:Fallback xmlns="">
      <p:transition spd="slow" advTm="2404"/>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模型压缩</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8" name="Rectangle 2"/>
          <p:cNvSpPr>
            <a:spLocks noChangeArrowheads="1"/>
          </p:cNvSpPr>
          <p:nvPr/>
        </p:nvSpPr>
        <p:spPr bwMode="auto">
          <a:xfrm>
            <a:off x="2521528" y="317611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10"/>
          <p:cNvSpPr>
            <a:spLocks noChangeArrowheads="1"/>
          </p:cNvSpPr>
          <p:nvPr/>
        </p:nvSpPr>
        <p:spPr bwMode="auto">
          <a:xfrm>
            <a:off x="1858576" y="2996059"/>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2" name="对象 11"/>
          <p:cNvGraphicFramePr>
            <a:graphicFrameLocks noChangeAspect="1"/>
          </p:cNvGraphicFramePr>
          <p:nvPr>
            <p:extLst>
              <p:ext uri="{D42A27DB-BD31-4B8C-83A1-F6EECF244321}">
                <p14:modId xmlns:p14="http://schemas.microsoft.com/office/powerpoint/2010/main" val="4020481641"/>
              </p:ext>
            </p:extLst>
          </p:nvPr>
        </p:nvGraphicFramePr>
        <p:xfrm>
          <a:off x="1333774" y="1502356"/>
          <a:ext cx="6645720" cy="4316553"/>
        </p:xfrm>
        <a:graphic>
          <a:graphicData uri="http://schemas.openxmlformats.org/presentationml/2006/ole">
            <mc:AlternateContent xmlns:mc="http://schemas.openxmlformats.org/markup-compatibility/2006">
              <mc:Choice xmlns:v="urn:schemas-microsoft-com:vml" Requires="v">
                <p:oleObj name="Visio" r:id="rId3" imgW="6962644" imgH="4505154" progId="Visio.Drawing.15">
                  <p:embed/>
                </p:oleObj>
              </mc:Choice>
              <mc:Fallback>
                <p:oleObj name="Visio" r:id="rId3" imgW="6962644" imgH="4505154" progId="Visio.Drawing.15">
                  <p:embed/>
                  <p:pic>
                    <p:nvPicPr>
                      <p:cNvPr id="13" name="对象 1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3774" y="1502356"/>
                        <a:ext cx="6645720" cy="4316553"/>
                      </a:xfrm>
                      <a:prstGeom prst="rect">
                        <a:avLst/>
                      </a:prstGeom>
                      <a:noFill/>
                    </p:spPr>
                  </p:pic>
                </p:oleObj>
              </mc:Fallback>
            </mc:AlternateContent>
          </a:graphicData>
        </a:graphic>
      </p:graphicFrame>
    </p:spTree>
    <p:extLst>
      <p:ext uri="{BB962C8B-B14F-4D97-AF65-F5344CB8AC3E}">
        <p14:creationId xmlns:p14="http://schemas.microsoft.com/office/powerpoint/2010/main" val="1073269282"/>
      </p:ext>
    </p:extLst>
  </p:cSld>
  <p:clrMapOvr>
    <a:masterClrMapping/>
  </p:clrMapOvr>
  <mc:AlternateContent xmlns:mc="http://schemas.openxmlformats.org/markup-compatibility/2006" xmlns:p14="http://schemas.microsoft.com/office/powerpoint/2010/main">
    <mc:Choice Requires="p14">
      <p:transition spd="slow" p14:dur="2000" advTm="12823"/>
    </mc:Choice>
    <mc:Fallback xmlns="">
      <p:transition spd="slow" advTm="12823"/>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通道剪枝</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9" name="TextBox 18"/>
          <p:cNvSpPr txBox="1"/>
          <p:nvPr/>
        </p:nvSpPr>
        <p:spPr>
          <a:xfrm>
            <a:off x="1756151" y="1078521"/>
            <a:ext cx="7008334" cy="707886"/>
          </a:xfrm>
          <a:prstGeom prst="rect">
            <a:avLst/>
          </a:prstGeom>
          <a:noFill/>
        </p:spPr>
        <p:txBody>
          <a:bodyPr wrap="square" rtlCol="0">
            <a:spAutoFit/>
          </a:bodyPr>
          <a:lstStyle/>
          <a:p>
            <a:r>
              <a:rPr lang="zh-CN" altLang="en-US" sz="2000">
                <a:solidFill>
                  <a:srgbClr val="C00000"/>
                </a:solidFill>
              </a:rPr>
              <a:t>每一列特征图都相似</a:t>
            </a:r>
            <a:r>
              <a:rPr lang="en-US" altLang="zh-CN" sz="2000">
                <a:solidFill>
                  <a:srgbClr val="C00000"/>
                </a:solidFill>
                <a:sym typeface="Wingdings" panose="05000000000000000000" pitchFamily="2" charset="2"/>
              </a:rPr>
              <a:t> </a:t>
            </a:r>
            <a:r>
              <a:rPr lang="zh-CN" altLang="en-US" sz="2000">
                <a:solidFill>
                  <a:srgbClr val="C00000"/>
                </a:solidFill>
                <a:sym typeface="Wingdings" panose="05000000000000000000" pitchFamily="2" charset="2"/>
              </a:rPr>
              <a:t>特征图冗余</a:t>
            </a:r>
            <a:endParaRPr lang="en-US" altLang="zh-CN" sz="2000">
              <a:solidFill>
                <a:srgbClr val="C00000"/>
              </a:solidFill>
            </a:endParaRPr>
          </a:p>
          <a:p>
            <a:r>
              <a:rPr lang="zh-CN" altLang="en-US" sz="2000">
                <a:solidFill>
                  <a:srgbClr val="C00000"/>
                </a:solidFill>
              </a:rPr>
              <a:t>第</a:t>
            </a:r>
            <a:r>
              <a:rPr lang="en-US" altLang="zh-CN" sz="2000">
                <a:solidFill>
                  <a:srgbClr val="C00000"/>
                </a:solidFill>
              </a:rPr>
              <a:t>2</a:t>
            </a:r>
            <a:r>
              <a:rPr lang="zh-CN" altLang="en-US" sz="2000">
                <a:solidFill>
                  <a:srgbClr val="C00000"/>
                </a:solidFill>
              </a:rPr>
              <a:t>列 第</a:t>
            </a:r>
            <a:r>
              <a:rPr lang="en-US" altLang="zh-CN" sz="2000">
                <a:solidFill>
                  <a:srgbClr val="C00000"/>
                </a:solidFill>
              </a:rPr>
              <a:t>3</a:t>
            </a:r>
            <a:r>
              <a:rPr lang="zh-CN" altLang="en-US" sz="2000">
                <a:solidFill>
                  <a:srgbClr val="C00000"/>
                </a:solidFill>
              </a:rPr>
              <a:t>列提取的特征 与器官分割无关 </a:t>
            </a:r>
            <a:r>
              <a:rPr lang="en-US" altLang="zh-CN" sz="2000">
                <a:solidFill>
                  <a:srgbClr val="C00000"/>
                </a:solidFill>
                <a:sym typeface="Wingdings" panose="05000000000000000000" pitchFamily="2" charset="2"/>
              </a:rPr>
              <a:t> </a:t>
            </a:r>
            <a:r>
              <a:rPr lang="zh-CN" altLang="en-US" sz="2000">
                <a:solidFill>
                  <a:srgbClr val="C00000"/>
                </a:solidFill>
                <a:sym typeface="Wingdings" panose="05000000000000000000" pitchFamily="2" charset="2"/>
              </a:rPr>
              <a:t>特征图含有噪声</a:t>
            </a:r>
            <a:endParaRPr lang="en-US" altLang="zh-CN" sz="2000">
              <a:solidFill>
                <a:srgbClr val="C00000"/>
              </a:solidFill>
            </a:endParaRPr>
          </a:p>
        </p:txBody>
      </p: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0" name="Rectangle 4"/>
          <p:cNvSpPr>
            <a:spLocks noChangeArrowheads="1"/>
          </p:cNvSpPr>
          <p:nvPr/>
        </p:nvSpPr>
        <p:spPr bwMode="auto">
          <a:xfrm>
            <a:off x="1858575" y="1996965"/>
            <a:ext cx="1117391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2" name="对象 11"/>
          <p:cNvGraphicFramePr>
            <a:graphicFrameLocks noChangeAspect="1"/>
          </p:cNvGraphicFramePr>
          <p:nvPr>
            <p:extLst>
              <p:ext uri="{D42A27DB-BD31-4B8C-83A1-F6EECF244321}">
                <p14:modId xmlns:p14="http://schemas.microsoft.com/office/powerpoint/2010/main" val="4029892744"/>
              </p:ext>
            </p:extLst>
          </p:nvPr>
        </p:nvGraphicFramePr>
        <p:xfrm>
          <a:off x="1756151" y="2161910"/>
          <a:ext cx="5620710" cy="4175385"/>
        </p:xfrm>
        <a:graphic>
          <a:graphicData uri="http://schemas.openxmlformats.org/presentationml/2006/ole">
            <mc:AlternateContent xmlns:mc="http://schemas.openxmlformats.org/markup-compatibility/2006">
              <mc:Choice xmlns:v="urn:schemas-microsoft-com:vml" Requires="v">
                <p:oleObj name="Visio" r:id="rId2" imgW="7067573" imgH="5257695" progId="Visio.Drawing.15">
                  <p:embed/>
                </p:oleObj>
              </mc:Choice>
              <mc:Fallback>
                <p:oleObj name="Visio" r:id="rId2" imgW="7067573" imgH="5257695" progId="Visio.Drawing.15">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6151" y="2161910"/>
                        <a:ext cx="5620710" cy="4175385"/>
                      </a:xfrm>
                      <a:prstGeom prst="rect">
                        <a:avLst/>
                      </a:prstGeom>
                      <a:noFill/>
                    </p:spPr>
                  </p:pic>
                </p:oleObj>
              </mc:Fallback>
            </mc:AlternateContent>
          </a:graphicData>
        </a:graphic>
      </p:graphicFrame>
    </p:spTree>
    <p:extLst>
      <p:ext uri="{BB962C8B-B14F-4D97-AF65-F5344CB8AC3E}">
        <p14:creationId xmlns:p14="http://schemas.microsoft.com/office/powerpoint/2010/main" val="819311755"/>
      </p:ext>
    </p:extLst>
  </p:cSld>
  <p:clrMapOvr>
    <a:masterClrMapping/>
  </p:clrMapOvr>
  <mc:AlternateContent xmlns:mc="http://schemas.openxmlformats.org/markup-compatibility/2006" xmlns:p14="http://schemas.microsoft.com/office/powerpoint/2010/main">
    <mc:Choice Requires="p14">
      <p:transition spd="slow" p14:dur="2000" advTm="23693"/>
    </mc:Choice>
    <mc:Fallback xmlns="">
      <p:transition spd="slow" advTm="23693"/>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通道剪枝</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0" name="Rectangle 4"/>
          <p:cNvSpPr>
            <a:spLocks noChangeArrowheads="1"/>
          </p:cNvSpPr>
          <p:nvPr/>
        </p:nvSpPr>
        <p:spPr bwMode="auto">
          <a:xfrm>
            <a:off x="1858575" y="1996965"/>
            <a:ext cx="1117391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graphicFrame>
            <p:nvGraphicFramePr>
              <p:cNvPr id="4" name="表格 3"/>
              <p:cNvGraphicFramePr>
                <a:graphicFrameLocks noGrp="1"/>
              </p:cNvGraphicFramePr>
              <p:nvPr>
                <p:extLst>
                  <p:ext uri="{D42A27DB-BD31-4B8C-83A1-F6EECF244321}">
                    <p14:modId xmlns:p14="http://schemas.microsoft.com/office/powerpoint/2010/main" val="2342899364"/>
                  </p:ext>
                </p:extLst>
              </p:nvPr>
            </p:nvGraphicFramePr>
            <p:xfrm>
              <a:off x="669623" y="1530066"/>
              <a:ext cx="7804753" cy="4361117"/>
            </p:xfrm>
            <a:graphic>
              <a:graphicData uri="http://schemas.openxmlformats.org/drawingml/2006/table">
                <a:tbl>
                  <a:tblPr firstRow="1" firstCol="1" bandRow="1"/>
                  <a:tblGrid>
                    <a:gridCol w="7804753">
                      <a:extLst>
                        <a:ext uri="{9D8B030D-6E8A-4147-A177-3AD203B41FA5}">
                          <a16:colId xmlns:a16="http://schemas.microsoft.com/office/drawing/2014/main" val="4161281836"/>
                        </a:ext>
                      </a:extLst>
                    </a:gridCol>
                  </a:tblGrid>
                  <a:tr h="3352699">
                    <a:tc>
                      <a:txBody>
                        <a:bodyPr/>
                        <a:lstStyle/>
                        <a:p>
                          <a:pPr indent="127000" algn="just">
                            <a:lnSpc>
                              <a:spcPct val="120000"/>
                            </a:lnSpc>
                            <a:spcAft>
                              <a:spcPts val="0"/>
                            </a:spcAft>
                          </a:pPr>
                          <a:r>
                            <a:rPr lang="zh-CN" sz="1600" b="1" kern="100">
                              <a:effectLst/>
                              <a:latin typeface="Times New Roman" panose="02020603050405020304" pitchFamily="18" charset="0"/>
                              <a:ea typeface="宋体" panose="02010600030101010101" pitchFamily="2" charset="-122"/>
                            </a:rPr>
                            <a:t>输入：</a:t>
                          </a:r>
                          <a:r>
                            <a:rPr lang="en-US" sz="1600" kern="100">
                              <a:effectLst/>
                              <a:latin typeface="Times New Roman" panose="02020603050405020304" pitchFamily="18" charset="0"/>
                              <a:ea typeface="宋体" panose="02010600030101010101" pitchFamily="2" charset="-122"/>
                            </a:rPr>
                            <a:t>{</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rPr>
                                  </m:ctrlPr>
                                </m:sSubPr>
                                <m:e>
                                  <m:r>
                                    <a:rPr lang="en-US" sz="1600" i="1" kern="100">
                                      <a:effectLst/>
                                      <a:latin typeface="Cambria Math" panose="02040503050406030204" pitchFamily="18" charset="0"/>
                                      <a:ea typeface="宋体" panose="02010600030101010101" pitchFamily="2" charset="-122"/>
                                    </a:rPr>
                                    <m:t>𝑤</m:t>
                                  </m:r>
                                </m:e>
                                <m:sub>
                                  <m:r>
                                    <a:rPr lang="en-US" sz="1600" i="1" kern="100">
                                      <a:effectLst/>
                                      <a:latin typeface="Cambria Math" panose="02040503050406030204" pitchFamily="18" charset="0"/>
                                      <a:ea typeface="宋体" panose="02010600030101010101" pitchFamily="2" charset="-122"/>
                                    </a:rPr>
                                    <m:t>𝑘</m:t>
                                  </m:r>
                                </m:sub>
                              </m:sSub>
                              <m:r>
                                <a:rPr lang="en-US" sz="1600" kern="100">
                                  <a:effectLst/>
                                  <a:latin typeface="Cambria Math" panose="02040503050406030204" pitchFamily="18" charset="0"/>
                                  <a:ea typeface="宋体" panose="02010600030101010101" pitchFamily="2" charset="-122"/>
                                </a:rPr>
                                <m:t>,0≤</m:t>
                              </m:r>
                              <m:r>
                                <m:rPr>
                                  <m:sty m:val="p"/>
                                </m:rPr>
                                <a:rPr lang="en-US" sz="1600" kern="100">
                                  <a:effectLst/>
                                  <a:latin typeface="Cambria Math" panose="02040503050406030204" pitchFamily="18" charset="0"/>
                                  <a:ea typeface="宋体" panose="02010600030101010101" pitchFamily="2" charset="-122"/>
                                </a:rPr>
                                <m:t>k</m:t>
                              </m:r>
                              <m:r>
                                <a:rPr lang="en-US" sz="1600" kern="100">
                                  <a:effectLst/>
                                  <a:latin typeface="Cambria Math" panose="02040503050406030204" pitchFamily="18" charset="0"/>
                                  <a:ea typeface="宋体" panose="02010600030101010101" pitchFamily="2" charset="-122"/>
                                </a:rPr>
                                <m:t>≤</m:t>
                              </m:r>
                              <m:r>
                                <m:rPr>
                                  <m:sty m:val="p"/>
                                </m:rPr>
                                <a:rPr lang="en-US" sz="1600" kern="100">
                                  <a:effectLst/>
                                  <a:latin typeface="Cambria Math" panose="02040503050406030204" pitchFamily="18" charset="0"/>
                                  <a:ea typeface="宋体" panose="02010600030101010101" pitchFamily="2" charset="-122"/>
                                </a:rPr>
                                <m:t>C</m:t>
                              </m:r>
                            </m:oMath>
                          </a14:m>
                          <a:r>
                            <a:rPr lang="en-US" sz="1600" kern="100">
                              <a:effectLst/>
                              <a:latin typeface="Times New Roman" panose="02020603050405020304" pitchFamily="18" charset="0"/>
                              <a:ea typeface="宋体" panose="02010600030101010101" pitchFamily="2" charset="-122"/>
                            </a:rPr>
                            <a:t>}</a:t>
                          </a:r>
                          <a:r>
                            <a:rPr lang="zh-CN" sz="1600" kern="100">
                              <a:effectLst/>
                              <a:latin typeface="Times New Roman" panose="02020603050405020304" pitchFamily="18" charset="0"/>
                              <a:ea typeface="宋体" panose="02010600030101010101" pitchFamily="2" charset="-122"/>
                            </a:rPr>
                            <a:t>：待剪枝的模型，共有</a:t>
                          </a:r>
                          <a:r>
                            <a:rPr lang="en-US" sz="1600" kern="100">
                              <a:effectLst/>
                              <a:latin typeface="Times New Roman" panose="02020603050405020304" pitchFamily="18" charset="0"/>
                              <a:ea typeface="宋体" panose="02010600030101010101" pitchFamily="2" charset="-122"/>
                            </a:rPr>
                            <a:t>C</a:t>
                          </a:r>
                          <a:r>
                            <a:rPr lang="zh-CN" sz="1600" kern="100">
                              <a:effectLst/>
                              <a:latin typeface="Times New Roman" panose="02020603050405020304" pitchFamily="18" charset="0"/>
                              <a:ea typeface="宋体" panose="02010600030101010101" pitchFamily="2" charset="-122"/>
                            </a:rPr>
                            <a:t>层；</a:t>
                          </a:r>
                          <a:r>
                            <a:rPr lang="en-US" sz="1600" kern="100">
                              <a:effectLst/>
                              <a:latin typeface="Times New Roman" panose="02020603050405020304" pitchFamily="18" charset="0"/>
                              <a:ea typeface="宋体" panose="02010600030101010101" pitchFamily="2" charset="-122"/>
                            </a:rPr>
                            <a:t>start</a:t>
                          </a:r>
                          <a:r>
                            <a:rPr lang="zh-CN" sz="1600" kern="100">
                              <a:effectLst/>
                              <a:latin typeface="Times New Roman" panose="02020603050405020304" pitchFamily="18" charset="0"/>
                              <a:ea typeface="宋体" panose="02010600030101010101" pitchFamily="2" charset="-122"/>
                            </a:rPr>
                            <a:t>：初始剪枝率，取值范围是</a:t>
                          </a:r>
                          <a14:m>
                            <m:oMath xmlns:m="http://schemas.openxmlformats.org/officeDocument/2006/math">
                              <m:d>
                                <m:dPr>
                                  <m:begChr m:val="["/>
                                  <m:endChr m:val="]"/>
                                  <m:ctrlPr>
                                    <a:rPr lang="zh-CN" sz="1600" i="1" kern="100">
                                      <a:effectLst/>
                                      <a:latin typeface="Cambria Math" panose="02040503050406030204" pitchFamily="18" charset="0"/>
                                      <a:ea typeface="Cambria Math" panose="02040503050406030204" pitchFamily="18" charset="0"/>
                                    </a:rPr>
                                  </m:ctrlPr>
                                </m:dPr>
                                <m:e>
                                  <m:r>
                                    <a:rPr lang="en-US" sz="1600" i="1" kern="100">
                                      <a:effectLst/>
                                      <a:latin typeface="Cambria Math" panose="02040503050406030204" pitchFamily="18" charset="0"/>
                                      <a:ea typeface="宋体" panose="02010600030101010101" pitchFamily="2" charset="-122"/>
                                    </a:rPr>
                                    <m:t>0,1</m:t>
                                  </m:r>
                                </m:e>
                              </m:d>
                            </m:oMath>
                          </a14:m>
                          <a:r>
                            <a:rPr lang="zh-CN" sz="1600" kern="100">
                              <a:effectLst/>
                              <a:latin typeface="Times New Roman" panose="02020603050405020304" pitchFamily="18" charset="0"/>
                              <a:ea typeface="宋体" panose="02010600030101010101" pitchFamily="2" charset="-122"/>
                            </a:rPr>
                            <a:t>，文中</a:t>
                          </a:r>
                          <a:r>
                            <a:rPr lang="en-US" sz="1600" kern="100">
                              <a:effectLst/>
                              <a:latin typeface="Times New Roman" panose="02020603050405020304" pitchFamily="18" charset="0"/>
                              <a:ea typeface="宋体" panose="02010600030101010101" pitchFamily="2" charset="-122"/>
                            </a:rPr>
                            <a:t>start=0.05</a:t>
                          </a:r>
                          <a:r>
                            <a:rPr lang="zh-CN" sz="1600" kern="100">
                              <a:effectLst/>
                              <a:latin typeface="Times New Roman" panose="02020603050405020304" pitchFamily="18" charset="0"/>
                              <a:ea typeface="宋体" panose="02010600030101010101" pitchFamily="2" charset="-122"/>
                            </a:rPr>
                            <a:t>；</a:t>
                          </a:r>
                          <a:r>
                            <a:rPr lang="en-US" sz="1600" kern="100">
                              <a:effectLst/>
                              <a:latin typeface="Times New Roman" panose="02020603050405020304" pitchFamily="18" charset="0"/>
                              <a:ea typeface="宋体" panose="02010600030101010101" pitchFamily="2" charset="-122"/>
                            </a:rPr>
                            <a:t>end</a:t>
                          </a:r>
                          <a:r>
                            <a:rPr lang="zh-CN" sz="1600" kern="100">
                              <a:effectLst/>
                              <a:latin typeface="Times New Roman" panose="02020603050405020304" pitchFamily="18" charset="0"/>
                              <a:ea typeface="宋体" panose="02010600030101010101" pitchFamily="2" charset="-122"/>
                            </a:rPr>
                            <a:t>：终止剪枝率，取值范围是</a:t>
                          </a:r>
                          <a14:m>
                            <m:oMath xmlns:m="http://schemas.openxmlformats.org/officeDocument/2006/math">
                              <m:d>
                                <m:dPr>
                                  <m:begChr m:val="["/>
                                  <m:endChr m:val="]"/>
                                  <m:ctrlPr>
                                    <a:rPr lang="zh-CN" sz="1600" i="1" kern="100">
                                      <a:effectLst/>
                                      <a:latin typeface="Cambria Math" panose="02040503050406030204" pitchFamily="18" charset="0"/>
                                      <a:ea typeface="Cambria Math" panose="02040503050406030204" pitchFamily="18" charset="0"/>
                                    </a:rPr>
                                  </m:ctrlPr>
                                </m:dPr>
                                <m:e>
                                  <m:r>
                                    <a:rPr lang="en-US" sz="1600" i="1" kern="100">
                                      <a:effectLst/>
                                      <a:latin typeface="Cambria Math" panose="02040503050406030204" pitchFamily="18" charset="0"/>
                                      <a:ea typeface="宋体" panose="02010600030101010101" pitchFamily="2" charset="-122"/>
                                    </a:rPr>
                                    <m:t>𝑠𝑡𝑎𝑟𝑡</m:t>
                                  </m:r>
                                  <m:r>
                                    <a:rPr lang="en-US" sz="1600" i="1" kern="100">
                                      <a:effectLst/>
                                      <a:latin typeface="Cambria Math" panose="02040503050406030204" pitchFamily="18" charset="0"/>
                                      <a:ea typeface="宋体" panose="02010600030101010101" pitchFamily="2" charset="-122"/>
                                    </a:rPr>
                                    <m:t>,1</m:t>
                                  </m:r>
                                </m:e>
                              </m:d>
                            </m:oMath>
                          </a14:m>
                          <a:r>
                            <a:rPr lang="zh-CN" sz="1600" kern="100">
                              <a:effectLst/>
                              <a:latin typeface="Times New Roman" panose="02020603050405020304" pitchFamily="18" charset="0"/>
                              <a:ea typeface="宋体" panose="02010600030101010101" pitchFamily="2" charset="-122"/>
                            </a:rPr>
                            <a:t>，文中</a:t>
                          </a:r>
                          <a:r>
                            <a:rPr lang="en-US" sz="1600" kern="100">
                              <a:effectLst/>
                              <a:latin typeface="Times New Roman" panose="02020603050405020304" pitchFamily="18" charset="0"/>
                              <a:ea typeface="宋体" panose="02010600030101010101" pitchFamily="2" charset="-122"/>
                            </a:rPr>
                            <a:t>end=0.25</a:t>
                          </a:r>
                          <a:r>
                            <a:rPr lang="zh-CN" sz="1600" kern="100">
                              <a:effectLst/>
                              <a:latin typeface="Times New Roman" panose="02020603050405020304" pitchFamily="18" charset="0"/>
                              <a:ea typeface="宋体" panose="02010600030101010101" pitchFamily="2" charset="-122"/>
                            </a:rPr>
                            <a:t>。 </a:t>
                          </a:r>
                        </a:p>
                        <a:p>
                          <a:pPr indent="127000" algn="just">
                            <a:lnSpc>
                              <a:spcPct val="120000"/>
                            </a:lnSpc>
                            <a:spcAft>
                              <a:spcPts val="0"/>
                            </a:spcAft>
                          </a:pPr>
                          <a:r>
                            <a:rPr lang="zh-CN" sz="1600" b="1" kern="100">
                              <a:effectLst/>
                              <a:latin typeface="Times New Roman" panose="02020603050405020304" pitchFamily="18" charset="0"/>
                              <a:ea typeface="宋体" panose="02010600030101010101" pitchFamily="2" charset="-122"/>
                            </a:rPr>
                            <a:t>输出：</a:t>
                          </a:r>
                          <a:r>
                            <a:rPr lang="en-US" sz="1600" kern="100">
                              <a:effectLst/>
                              <a:latin typeface="Times New Roman" panose="02020603050405020304" pitchFamily="18" charset="0"/>
                              <a:ea typeface="宋体" panose="02010600030101010101" pitchFamily="2" charset="-122"/>
                            </a:rPr>
                            <a:t>{</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rPr>
                                  </m:ctrlPr>
                                </m:sSubPr>
                                <m:e>
                                  <m:r>
                                    <a:rPr lang="en-US" sz="1600" i="1" kern="100">
                                      <a:effectLst/>
                                      <a:latin typeface="Cambria Math" panose="02040503050406030204" pitchFamily="18" charset="0"/>
                                      <a:ea typeface="宋体" panose="02010600030101010101" pitchFamily="2" charset="-122"/>
                                    </a:rPr>
                                    <m:t>𝑤</m:t>
                                  </m:r>
                                </m:e>
                                <m:sub>
                                  <m:r>
                                    <a:rPr lang="en-US" sz="1600" i="1" kern="100">
                                      <a:effectLst/>
                                      <a:latin typeface="Cambria Math" panose="02040503050406030204" pitchFamily="18" charset="0"/>
                                      <a:ea typeface="宋体" panose="02010600030101010101" pitchFamily="2" charset="-122"/>
                                    </a:rPr>
                                    <m:t>𝑘</m:t>
                                  </m:r>
                                </m:sub>
                              </m:sSub>
                              <m:r>
                                <a:rPr lang="en-US" sz="1600" kern="100">
                                  <a:effectLst/>
                                  <a:latin typeface="Cambria Math" panose="02040503050406030204" pitchFamily="18" charset="0"/>
                                  <a:ea typeface="宋体" panose="02010600030101010101" pitchFamily="2" charset="-122"/>
                                </a:rPr>
                                <m:t>,0≤</m:t>
                              </m:r>
                              <m:r>
                                <m:rPr>
                                  <m:sty m:val="p"/>
                                </m:rPr>
                                <a:rPr lang="en-US" sz="1600" kern="100">
                                  <a:effectLst/>
                                  <a:latin typeface="Cambria Math" panose="02040503050406030204" pitchFamily="18" charset="0"/>
                                  <a:ea typeface="宋体" panose="02010600030101010101" pitchFamily="2" charset="-122"/>
                                </a:rPr>
                                <m:t>k</m:t>
                              </m:r>
                              <m:r>
                                <a:rPr lang="en-US" sz="1600" kern="100">
                                  <a:effectLst/>
                                  <a:latin typeface="Cambria Math" panose="02040503050406030204" pitchFamily="18" charset="0"/>
                                  <a:ea typeface="宋体" panose="02010600030101010101" pitchFamily="2" charset="-122"/>
                                </a:rPr>
                                <m:t>≤</m:t>
                              </m:r>
                              <m:r>
                                <m:rPr>
                                  <m:sty m:val="p"/>
                                </m:rPr>
                                <a:rPr lang="en-US" sz="1600" kern="100">
                                  <a:effectLst/>
                                  <a:latin typeface="Cambria Math" panose="02040503050406030204" pitchFamily="18" charset="0"/>
                                  <a:ea typeface="宋体" panose="02010600030101010101" pitchFamily="2" charset="-122"/>
                                </a:rPr>
                                <m:t>C</m:t>
                              </m:r>
                            </m:oMath>
                          </a14:m>
                          <a:r>
                            <a:rPr lang="en-US" sz="1600" kern="100">
                              <a:effectLst/>
                              <a:latin typeface="Times New Roman" panose="02020603050405020304" pitchFamily="18" charset="0"/>
                              <a:ea typeface="宋体" panose="02010600030101010101" pitchFamily="2" charset="-122"/>
                            </a:rPr>
                            <a:t>}</a:t>
                          </a:r>
                          <a:r>
                            <a:rPr lang="zh-CN" sz="1600" kern="100">
                              <a:effectLst/>
                              <a:latin typeface="Times New Roman" panose="02020603050405020304" pitchFamily="18" charset="0"/>
                              <a:ea typeface="宋体" panose="02010600030101010101" pitchFamily="2" charset="-122"/>
                            </a:rPr>
                            <a:t>：剪枝后的模型</a:t>
                          </a:r>
                        </a:p>
                        <a:p>
                          <a:pPr indent="127000" algn="just">
                            <a:lnSpc>
                              <a:spcPct val="120000"/>
                            </a:lnSpc>
                            <a:spcAft>
                              <a:spcPts val="0"/>
                            </a:spcAft>
                          </a:pPr>
                          <a:r>
                            <a:rPr lang="en-US" sz="1600" kern="100">
                              <a:effectLst/>
                              <a:latin typeface="Times New Roman" panose="02020603050405020304" pitchFamily="18" charset="0"/>
                              <a:ea typeface="宋体" panose="02010600030101010101" pitchFamily="2" charset="-122"/>
                            </a:rPr>
                            <a:t>Repeat</a:t>
                          </a:r>
                          <a:endParaRPr lang="zh-CN" sz="1600" kern="100">
                            <a:effectLst/>
                            <a:latin typeface="Times New Roman" panose="02020603050405020304" pitchFamily="18" charset="0"/>
                            <a:ea typeface="宋体" panose="02010600030101010101" pitchFamily="2" charset="-122"/>
                          </a:endParaRPr>
                        </a:p>
                        <a:p>
                          <a:pPr indent="304800" algn="just">
                            <a:lnSpc>
                              <a:spcPct val="120000"/>
                            </a:lnSpc>
                            <a:spcAft>
                              <a:spcPts val="0"/>
                            </a:spcAft>
                          </a:pPr>
                          <a:r>
                            <a:rPr lang="en-US" sz="1600" kern="100">
                              <a:effectLst/>
                              <a:latin typeface="Times New Roman" panose="02020603050405020304" pitchFamily="18" charset="0"/>
                              <a:ea typeface="宋体" panose="02010600030101010101" pitchFamily="2" charset="-122"/>
                            </a:rPr>
                            <a:t>for k = 0, 1, … C do</a:t>
                          </a:r>
                          <a:endParaRPr lang="zh-CN" sz="1600" kern="100">
                            <a:effectLst/>
                            <a:latin typeface="Times New Roman" panose="02020603050405020304" pitchFamily="18" charset="0"/>
                            <a:ea typeface="宋体" panose="02010600030101010101" pitchFamily="2" charset="-122"/>
                          </a:endParaRPr>
                        </a:p>
                        <a:p>
                          <a:pPr indent="304800" algn="just">
                            <a:lnSpc>
                              <a:spcPct val="120000"/>
                            </a:lnSpc>
                            <a:spcAft>
                              <a:spcPts val="0"/>
                            </a:spcAft>
                          </a:pPr>
                          <a:r>
                            <a:rPr lang="en-US" sz="1600" kern="100">
                              <a:effectLst/>
                              <a:latin typeface="Times New Roman" panose="02020603050405020304" pitchFamily="18" charset="0"/>
                              <a:ea typeface="宋体" panose="02010600030101010101" pitchFamily="2" charset="-122"/>
                            </a:rPr>
                            <a:t>    </a:t>
                          </a:r>
                          <a:r>
                            <a:rPr lang="zh-CN" sz="1600" kern="100">
                              <a:effectLst/>
                              <a:latin typeface="Times New Roman" panose="02020603050405020304" pitchFamily="18" charset="0"/>
                              <a:ea typeface="宋体" panose="02010600030101010101" pitchFamily="2" charset="-122"/>
                            </a:rPr>
                            <a:t>计算</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rPr>
                                  </m:ctrlPr>
                                </m:sSubPr>
                                <m:e>
                                  <m:r>
                                    <a:rPr lang="en-US" sz="1600" i="1" kern="100">
                                      <a:effectLst/>
                                      <a:latin typeface="Cambria Math" panose="02040503050406030204" pitchFamily="18" charset="0"/>
                                      <a:ea typeface="宋体" panose="02010600030101010101" pitchFamily="2" charset="-122"/>
                                    </a:rPr>
                                    <m:t>𝑤</m:t>
                                  </m:r>
                                </m:e>
                                <m:sub>
                                  <m:r>
                                    <a:rPr lang="en-US" sz="1600" i="1" kern="100">
                                      <a:effectLst/>
                                      <a:latin typeface="Cambria Math" panose="02040503050406030204" pitchFamily="18" charset="0"/>
                                      <a:ea typeface="宋体" panose="02010600030101010101" pitchFamily="2" charset="-122"/>
                                    </a:rPr>
                                    <m:t>𝑘</m:t>
                                  </m:r>
                                </m:sub>
                              </m:sSub>
                            </m:oMath>
                          </a14:m>
                          <a:r>
                            <a:rPr lang="zh-CN" sz="1600" kern="100">
                              <a:effectLst/>
                              <a:latin typeface="Times New Roman" panose="02020603050405020304" pitchFamily="18" charset="0"/>
                              <a:ea typeface="宋体" panose="02010600030101010101" pitchFamily="2" charset="-122"/>
                            </a:rPr>
                            <a:t>中卷积核的绝对值之和，并排序</a:t>
                          </a:r>
                        </a:p>
                        <a:p>
                          <a:pPr indent="127000" algn="just">
                            <a:lnSpc>
                              <a:spcPct val="120000"/>
                            </a:lnSpc>
                            <a:spcAft>
                              <a:spcPts val="0"/>
                            </a:spcAft>
                          </a:pPr>
                          <a:r>
                            <a:rPr lang="en-US" sz="1600" kern="100">
                              <a:effectLst/>
                              <a:latin typeface="Times New Roman" panose="02020603050405020304" pitchFamily="18" charset="0"/>
                              <a:ea typeface="宋体" panose="02010600030101010101" pitchFamily="2" charset="-122"/>
                            </a:rPr>
                            <a:t>        </a:t>
                          </a:r>
                          <a:r>
                            <a:rPr lang="zh-CN" sz="1600" kern="100">
                              <a:effectLst/>
                              <a:latin typeface="Times New Roman" panose="02020603050405020304" pitchFamily="18" charset="0"/>
                              <a:ea typeface="宋体" panose="02010600030101010101" pitchFamily="2" charset="-122"/>
                            </a:rPr>
                            <a:t>将</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rPr>
                                  </m:ctrlPr>
                                </m:sSubPr>
                                <m:e>
                                  <m:r>
                                    <a:rPr lang="en-US" sz="1600" i="1" kern="100">
                                      <a:effectLst/>
                                      <a:latin typeface="Cambria Math" panose="02040503050406030204" pitchFamily="18" charset="0"/>
                                      <a:ea typeface="宋体" panose="02010600030101010101" pitchFamily="2" charset="-122"/>
                                    </a:rPr>
                                    <m:t>𝑤</m:t>
                                  </m:r>
                                </m:e>
                                <m:sub>
                                  <m:r>
                                    <a:rPr lang="en-US" sz="1600" i="1" kern="100">
                                      <a:effectLst/>
                                      <a:latin typeface="Cambria Math" panose="02040503050406030204" pitchFamily="18" charset="0"/>
                                      <a:ea typeface="宋体" panose="02010600030101010101" pitchFamily="2" charset="-122"/>
                                    </a:rPr>
                                    <m:t>𝑘</m:t>
                                  </m:r>
                                </m:sub>
                              </m:sSub>
                            </m:oMath>
                          </a14:m>
                          <a:r>
                            <a:rPr lang="zh-CN" sz="1600" kern="100">
                              <a:effectLst/>
                              <a:latin typeface="Times New Roman" panose="02020603050405020304" pitchFamily="18" charset="0"/>
                              <a:ea typeface="宋体" panose="02010600030101010101" pitchFamily="2" charset="-122"/>
                            </a:rPr>
                            <a:t>中卷积核绝对值最小的</a:t>
                          </a:r>
                          <a:r>
                            <a:rPr lang="en-US" sz="1600" kern="100">
                              <a:effectLst/>
                              <a:latin typeface="Times New Roman" panose="02020603050405020304" pitchFamily="18" charset="0"/>
                              <a:ea typeface="宋体" panose="02010600030101010101" pitchFamily="2" charset="-122"/>
                            </a:rPr>
                            <a:t>start</a:t>
                          </a:r>
                          <a:r>
                            <a:rPr lang="zh-CN" sz="1600" kern="100">
                              <a:effectLst/>
                              <a:latin typeface="Times New Roman" panose="02020603050405020304" pitchFamily="18" charset="0"/>
                              <a:ea typeface="宋体" panose="02010600030101010101" pitchFamily="2" charset="-122"/>
                            </a:rPr>
                            <a:t>部分置为零</a:t>
                          </a:r>
                        </a:p>
                        <a:p>
                          <a:pPr indent="304800" algn="just">
                            <a:lnSpc>
                              <a:spcPct val="120000"/>
                            </a:lnSpc>
                            <a:spcAft>
                              <a:spcPts val="0"/>
                            </a:spcAft>
                          </a:pPr>
                          <a:r>
                            <a:rPr lang="en-US" sz="1600" kern="100">
                              <a:effectLst/>
                              <a:latin typeface="Times New Roman" panose="02020603050405020304" pitchFamily="18" charset="0"/>
                              <a:ea typeface="宋体" panose="02010600030101010101" pitchFamily="2" charset="-122"/>
                            </a:rPr>
                            <a:t>end for</a:t>
                          </a:r>
                          <a:endParaRPr lang="zh-CN" sz="1600" kern="100">
                            <a:effectLst/>
                            <a:latin typeface="Times New Roman" panose="02020603050405020304" pitchFamily="18" charset="0"/>
                            <a:ea typeface="宋体" panose="02010600030101010101" pitchFamily="2" charset="-122"/>
                          </a:endParaRPr>
                        </a:p>
                        <a:p>
                          <a:pPr indent="304800" algn="just">
                            <a:lnSpc>
                              <a:spcPct val="120000"/>
                            </a:lnSpc>
                            <a:spcAft>
                              <a:spcPts val="0"/>
                            </a:spcAft>
                          </a:pPr>
                          <a:r>
                            <a:rPr lang="en-US" sz="1600" kern="100">
                              <a:effectLst/>
                              <a:latin typeface="Times New Roman" panose="02020603050405020304" pitchFamily="18" charset="0"/>
                              <a:ea typeface="宋体" panose="02010600030101010101" pitchFamily="2" charset="-122"/>
                            </a:rPr>
                            <a:t>Repeat</a:t>
                          </a:r>
                          <a:endParaRPr lang="zh-CN" sz="1600" kern="100">
                            <a:effectLst/>
                            <a:latin typeface="Times New Roman" panose="02020603050405020304" pitchFamily="18" charset="0"/>
                            <a:ea typeface="宋体" panose="02010600030101010101" pitchFamily="2" charset="-122"/>
                          </a:endParaRPr>
                        </a:p>
                        <a:p>
                          <a:pPr indent="609600" algn="just">
                            <a:lnSpc>
                              <a:spcPct val="120000"/>
                            </a:lnSpc>
                            <a:spcAft>
                              <a:spcPts val="0"/>
                            </a:spcAft>
                          </a:pPr>
                          <a:r>
                            <a:rPr lang="zh-CN" sz="1600" kern="100">
                              <a:effectLst/>
                              <a:latin typeface="Times New Roman" panose="02020603050405020304" pitchFamily="18" charset="0"/>
                              <a:ea typeface="宋体" panose="02010600030101010101" pitchFamily="2" charset="-122"/>
                            </a:rPr>
                            <a:t>前向传播</a:t>
                          </a:r>
                        </a:p>
                        <a:p>
                          <a:pPr indent="609600" algn="just">
                            <a:lnSpc>
                              <a:spcPct val="120000"/>
                            </a:lnSpc>
                            <a:spcAft>
                              <a:spcPts val="0"/>
                            </a:spcAft>
                          </a:pPr>
                          <a:r>
                            <a:rPr lang="zh-CN" sz="1600" kern="100">
                              <a:effectLst/>
                              <a:latin typeface="Times New Roman" panose="02020603050405020304" pitchFamily="18" charset="0"/>
                              <a:ea typeface="宋体" panose="02010600030101010101" pitchFamily="2" charset="-122"/>
                            </a:rPr>
                            <a:t>反向传播（为置为</a:t>
                          </a:r>
                          <a:r>
                            <a:rPr lang="en-US" sz="1600" kern="100">
                              <a:effectLst/>
                              <a:latin typeface="Times New Roman" panose="02020603050405020304" pitchFamily="18" charset="0"/>
                              <a:ea typeface="宋体" panose="02010600030101010101" pitchFamily="2" charset="-122"/>
                            </a:rPr>
                            <a:t>0</a:t>
                          </a:r>
                          <a:r>
                            <a:rPr lang="zh-CN" sz="1600" kern="100">
                              <a:effectLst/>
                              <a:latin typeface="Times New Roman" panose="02020603050405020304" pitchFamily="18" charset="0"/>
                              <a:ea typeface="宋体" panose="02010600030101010101" pitchFamily="2" charset="-122"/>
                            </a:rPr>
                            <a:t>的卷积核设置掩膜，这些卷积核不参与反向传播）</a:t>
                          </a:r>
                        </a:p>
                        <a:p>
                          <a:pPr indent="304800" algn="just">
                            <a:lnSpc>
                              <a:spcPct val="120000"/>
                            </a:lnSpc>
                            <a:spcAft>
                              <a:spcPts val="0"/>
                            </a:spcAft>
                          </a:pPr>
                          <a:r>
                            <a:rPr lang="en-US" sz="1600" kern="100">
                              <a:effectLst/>
                              <a:latin typeface="Times New Roman" panose="02020603050405020304" pitchFamily="18" charset="0"/>
                              <a:ea typeface="宋体" panose="02010600030101010101" pitchFamily="2" charset="-122"/>
                            </a:rPr>
                            <a:t>Until </a:t>
                          </a:r>
                          <a:r>
                            <a:rPr lang="zh-CN" sz="1600" kern="100">
                              <a:effectLst/>
                              <a:latin typeface="Times New Roman" panose="02020603050405020304" pitchFamily="18" charset="0"/>
                              <a:ea typeface="宋体" panose="02010600030101010101" pitchFamily="2" charset="-122"/>
                            </a:rPr>
                            <a:t>达到最大迭代次数</a:t>
                          </a:r>
                        </a:p>
                        <a:p>
                          <a:pPr indent="304800" algn="just">
                            <a:lnSpc>
                              <a:spcPct val="120000"/>
                            </a:lnSpc>
                            <a:spcAft>
                              <a:spcPts val="0"/>
                            </a:spcAft>
                          </a:pPr>
                          <a14:m>
                            <m:oMath xmlns:m="http://schemas.openxmlformats.org/officeDocument/2006/math">
                              <m:r>
                                <m:rPr>
                                  <m:sty m:val="p"/>
                                </m:rPr>
                                <a:rPr lang="en-US" sz="1600" kern="100">
                                  <a:effectLst/>
                                  <a:latin typeface="Cambria Math" panose="02040503050406030204" pitchFamily="18" charset="0"/>
                                  <a:ea typeface="宋体" panose="02010600030101010101" pitchFamily="2" charset="-122"/>
                                </a:rPr>
                                <m:t>start</m:t>
                              </m:r>
                              <m:r>
                                <a:rPr lang="en-US" sz="1600" kern="100">
                                  <a:effectLst/>
                                  <a:latin typeface="Cambria Math" panose="02040503050406030204" pitchFamily="18" charset="0"/>
                                  <a:ea typeface="宋体" panose="02010600030101010101" pitchFamily="2" charset="-122"/>
                                </a:rPr>
                                <m:t>←</m:t>
                              </m:r>
                              <m:r>
                                <m:rPr>
                                  <m:sty m:val="p"/>
                                </m:rPr>
                                <a:rPr lang="en-US" sz="1600" kern="100">
                                  <a:effectLst/>
                                  <a:latin typeface="Cambria Math" panose="02040503050406030204" pitchFamily="18" charset="0"/>
                                  <a:ea typeface="宋体" panose="02010600030101010101" pitchFamily="2" charset="-122"/>
                                </a:rPr>
                                <m:t>start</m:t>
                              </m:r>
                              <m:r>
                                <a:rPr lang="en-US" sz="1600" kern="100">
                                  <a:effectLst/>
                                  <a:latin typeface="Cambria Math" panose="02040503050406030204" pitchFamily="18" charset="0"/>
                                  <a:ea typeface="宋体" panose="02010600030101010101" pitchFamily="2" charset="-122"/>
                                </a:rPr>
                                <m:t>+0.05</m:t>
                              </m:r>
                            </m:oMath>
                          </a14:m>
                          <a:r>
                            <a:rPr lang="en-US" sz="1600" kern="100">
                              <a:effectLst/>
                              <a:latin typeface="Times New Roman" panose="02020603050405020304" pitchFamily="18" charset="0"/>
                              <a:ea typeface="宋体" panose="02010600030101010101" pitchFamily="2" charset="-122"/>
                            </a:rPr>
                            <a:t> </a:t>
                          </a:r>
                          <a:r>
                            <a:rPr lang="zh-CN" sz="1600" kern="100">
                              <a:effectLst/>
                              <a:latin typeface="Times New Roman" panose="02020603050405020304" pitchFamily="18" charset="0"/>
                              <a:ea typeface="宋体" panose="02010600030101010101" pitchFamily="2" charset="-122"/>
                            </a:rPr>
                            <a:t>增大剪枝率，在上一次剪枝的基础上继续剪枝</a:t>
                          </a:r>
                        </a:p>
                        <a:p>
                          <a:pPr indent="127000" algn="just">
                            <a:lnSpc>
                              <a:spcPct val="120000"/>
                            </a:lnSpc>
                            <a:spcAft>
                              <a:spcPts val="0"/>
                            </a:spcAft>
                          </a:pPr>
                          <a:r>
                            <a:rPr lang="en-US" sz="1600" kern="100">
                              <a:effectLst/>
                              <a:latin typeface="Times New Roman" panose="02020603050405020304" pitchFamily="18" charset="0"/>
                              <a:ea typeface="宋体" panose="02010600030101010101" pitchFamily="2" charset="-122"/>
                            </a:rPr>
                            <a:t>Until </a:t>
                          </a:r>
                          <a14:m>
                            <m:oMath xmlns:m="http://schemas.openxmlformats.org/officeDocument/2006/math">
                              <m:r>
                                <m:rPr>
                                  <m:sty m:val="p"/>
                                </m:rPr>
                                <a:rPr lang="en-US" sz="1600" kern="100">
                                  <a:effectLst/>
                                  <a:latin typeface="Cambria Math" panose="02040503050406030204" pitchFamily="18" charset="0"/>
                                  <a:ea typeface="宋体" panose="02010600030101010101" pitchFamily="2" charset="-122"/>
                                </a:rPr>
                                <m:t>start</m:t>
                              </m:r>
                              <m:r>
                                <a:rPr lang="en-US" sz="1600" kern="100">
                                  <a:effectLst/>
                                  <a:latin typeface="Cambria Math" panose="02040503050406030204" pitchFamily="18" charset="0"/>
                                  <a:ea typeface="宋体" panose="02010600030101010101" pitchFamily="2" charset="-122"/>
                                </a:rPr>
                                <m:t>≥</m:t>
                              </m:r>
                              <m:r>
                                <m:rPr>
                                  <m:sty m:val="p"/>
                                </m:rPr>
                                <a:rPr lang="en-US" sz="1600" kern="100">
                                  <a:effectLst/>
                                  <a:latin typeface="Cambria Math" panose="02040503050406030204" pitchFamily="18" charset="0"/>
                                  <a:ea typeface="宋体" panose="02010600030101010101" pitchFamily="2" charset="-122"/>
                                </a:rPr>
                                <m:t>end</m:t>
                              </m:r>
                            </m:oMath>
                          </a14:m>
                          <a:r>
                            <a:rPr lang="en-US" sz="1600" kern="100">
                              <a:effectLst/>
                              <a:latin typeface="Times New Roman" panose="02020603050405020304" pitchFamily="18" charset="0"/>
                              <a:ea typeface="宋体" panose="02010600030101010101" pitchFamily="2" charset="-122"/>
                            </a:rPr>
                            <a:t> </a:t>
                          </a:r>
                          <a:r>
                            <a:rPr lang="zh-CN" sz="1600" kern="100">
                              <a:effectLst/>
                              <a:latin typeface="Times New Roman" panose="02020603050405020304" pitchFamily="18" charset="0"/>
                              <a:ea typeface="宋体" panose="02010600030101010101" pitchFamily="2" charset="-122"/>
                            </a:rPr>
                            <a:t>持续剪枝与再训练，直到剪枝率达到</a:t>
                          </a:r>
                          <a:r>
                            <a:rPr lang="en-US" sz="1600" kern="100">
                              <a:effectLst/>
                              <a:latin typeface="Times New Roman" panose="02020603050405020304" pitchFamily="18" charset="0"/>
                              <a:ea typeface="宋体" panose="02010600030101010101" pitchFamily="2" charset="-122"/>
                            </a:rPr>
                            <a:t>end</a:t>
                          </a:r>
                          <a:endParaRPr lang="zh-CN" sz="1600" kern="100">
                            <a:effectLst/>
                            <a:latin typeface="Times New Roman" panose="02020603050405020304" pitchFamily="18" charset="0"/>
                            <a:ea typeface="宋体" panose="02010600030101010101" pitchFamily="2" charset="-122"/>
                          </a:endParaRPr>
                        </a:p>
                        <a:p>
                          <a:pPr indent="127000" algn="just">
                            <a:lnSpc>
                              <a:spcPct val="120000"/>
                            </a:lnSpc>
                            <a:spcAft>
                              <a:spcPts val="0"/>
                            </a:spcAft>
                          </a:pPr>
                          <a:r>
                            <a:rPr lang="zh-CN" sz="1600" kern="100">
                              <a:effectLst/>
                              <a:latin typeface="Times New Roman" panose="02020603050405020304" pitchFamily="18" charset="0"/>
                              <a:ea typeface="宋体" panose="02010600030101010101" pitchFamily="2" charset="-122"/>
                            </a:rPr>
                            <a:t>将权值均为零的卷积核从结构上剪掉</a:t>
                          </a:r>
                          <a:r>
                            <a:rPr lang="en-US" sz="1600" kern="100">
                              <a:effectLst/>
                              <a:latin typeface="Times New Roman" panose="02020603050405020304" pitchFamily="18" charset="0"/>
                              <a:ea typeface="宋体" panose="02010600030101010101" pitchFamily="2" charset="-122"/>
                            </a:rPr>
                            <a:t>   </a:t>
                          </a:r>
                          <a:endParaRPr lang="zh-CN" sz="1600"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4964420"/>
                      </a:ext>
                    </a:extLst>
                  </a:tr>
                </a:tbl>
              </a:graphicData>
            </a:graphic>
          </p:graphicFrame>
        </mc:Choice>
        <mc:Fallback xmlns="">
          <p:graphicFrame>
            <p:nvGraphicFramePr>
              <p:cNvPr id="4" name="表格 3"/>
              <p:cNvGraphicFramePr>
                <a:graphicFrameLocks noGrp="1"/>
              </p:cNvGraphicFramePr>
              <p:nvPr>
                <p:extLst>
                  <p:ext uri="{D42A27DB-BD31-4B8C-83A1-F6EECF244321}">
                    <p14:modId xmlns:p14="http://schemas.microsoft.com/office/powerpoint/2010/main" val="2342899364"/>
                  </p:ext>
                </p:extLst>
              </p:nvPr>
            </p:nvGraphicFramePr>
            <p:xfrm>
              <a:off x="669623" y="1530066"/>
              <a:ext cx="7804753" cy="4389120"/>
            </p:xfrm>
            <a:graphic>
              <a:graphicData uri="http://schemas.openxmlformats.org/drawingml/2006/table">
                <a:tbl>
                  <a:tblPr firstRow="1" firstCol="1" bandRow="1"/>
                  <a:tblGrid>
                    <a:gridCol w="7804753">
                      <a:extLst>
                        <a:ext uri="{9D8B030D-6E8A-4147-A177-3AD203B41FA5}">
                          <a16:colId xmlns:a16="http://schemas.microsoft.com/office/drawing/2014/main" val="4161281836"/>
                        </a:ext>
                      </a:extLst>
                    </a:gridCol>
                  </a:tblGrid>
                  <a:tr h="4389120">
                    <a:tc>
                      <a:txBody>
                        <a:bodyPr/>
                        <a:lstStyle/>
                        <a:p>
                          <a:endParaRPr lang="zh-CN"/>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t="-1110" r="-78" b="-1942"/>
                          </a:stretch>
                        </a:blipFill>
                      </a:tcPr>
                    </a:tc>
                    <a:extLst>
                      <a:ext uri="{0D108BD9-81ED-4DB2-BD59-A6C34878D82A}">
                        <a16:rowId xmlns:a16="http://schemas.microsoft.com/office/drawing/2014/main" val="154964420"/>
                      </a:ext>
                    </a:extLst>
                  </a:tr>
                </a:tbl>
              </a:graphicData>
            </a:graphic>
          </p:graphicFrame>
        </mc:Fallback>
      </mc:AlternateContent>
    </p:spTree>
    <p:extLst>
      <p:ext uri="{BB962C8B-B14F-4D97-AF65-F5344CB8AC3E}">
        <p14:creationId xmlns:p14="http://schemas.microsoft.com/office/powerpoint/2010/main" val="309805732"/>
      </p:ext>
    </p:extLst>
  </p:cSld>
  <p:clrMapOvr>
    <a:masterClrMapping/>
  </p:clrMapOvr>
  <mc:AlternateContent xmlns:mc="http://schemas.openxmlformats.org/markup-compatibility/2006" xmlns:p14="http://schemas.microsoft.com/office/powerpoint/2010/main">
    <mc:Choice Requires="p14">
      <p:transition spd="slow" p14:dur="2000" advTm="3703"/>
    </mc:Choice>
    <mc:Fallback xmlns="">
      <p:transition spd="slow" advTm="3703"/>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通道剪枝</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0" name="Rectangle 4"/>
          <p:cNvSpPr>
            <a:spLocks noChangeArrowheads="1"/>
          </p:cNvSpPr>
          <p:nvPr/>
        </p:nvSpPr>
        <p:spPr bwMode="auto">
          <a:xfrm>
            <a:off x="1858575" y="1996965"/>
            <a:ext cx="1117391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9" name="图表 8"/>
          <p:cNvGraphicFramePr/>
          <p:nvPr>
            <p:extLst>
              <p:ext uri="{D42A27DB-BD31-4B8C-83A1-F6EECF244321}">
                <p14:modId xmlns:p14="http://schemas.microsoft.com/office/powerpoint/2010/main" val="797803865"/>
              </p:ext>
            </p:extLst>
          </p:nvPr>
        </p:nvGraphicFramePr>
        <p:xfrm>
          <a:off x="2103652" y="1008239"/>
          <a:ext cx="4936693" cy="3778914"/>
        </p:xfrm>
        <a:graphic>
          <a:graphicData uri="http://schemas.openxmlformats.org/drawingml/2006/chart">
            <c:chart xmlns:c="http://schemas.openxmlformats.org/drawingml/2006/chart" xmlns:r="http://schemas.openxmlformats.org/officeDocument/2006/relationships" r:id="rId2"/>
          </a:graphicData>
        </a:graphic>
      </p:graphicFrame>
      <p:sp>
        <p:nvSpPr>
          <p:cNvPr id="11" name="TextBox 18"/>
          <p:cNvSpPr txBox="1"/>
          <p:nvPr/>
        </p:nvSpPr>
        <p:spPr>
          <a:xfrm>
            <a:off x="793688" y="4917016"/>
            <a:ext cx="7556622" cy="1477328"/>
          </a:xfrm>
          <a:prstGeom prst="rect">
            <a:avLst/>
          </a:prstGeom>
          <a:noFill/>
        </p:spPr>
        <p:txBody>
          <a:bodyPr wrap="square" rtlCol="0">
            <a:spAutoFit/>
          </a:bodyPr>
          <a:lstStyle/>
          <a:p>
            <a:r>
              <a:rPr lang="zh-CN" altLang="zh-CN"/>
              <a:t>本文选择剪枝率为</a:t>
            </a:r>
            <a:r>
              <a:rPr lang="en-US" altLang="zh-CN"/>
              <a:t>20%</a:t>
            </a:r>
            <a:r>
              <a:rPr lang="zh-CN" altLang="zh-CN"/>
              <a:t>的模型作为最终通道剪枝模型</a:t>
            </a:r>
            <a:r>
              <a:rPr lang="zh-CN" altLang="en-US"/>
              <a:t>。</a:t>
            </a:r>
            <a:endParaRPr lang="en-US" altLang="zh-CN"/>
          </a:p>
          <a:p>
            <a:r>
              <a:rPr lang="zh-CN" altLang="zh-CN"/>
              <a:t>分割精度降低约</a:t>
            </a:r>
            <a:r>
              <a:rPr lang="en-US" altLang="zh-CN"/>
              <a:t>0.016</a:t>
            </a:r>
            <a:r>
              <a:rPr lang="zh-CN" altLang="zh-CN"/>
              <a:t>；</a:t>
            </a:r>
            <a:endParaRPr lang="en-US" altLang="zh-CN"/>
          </a:p>
          <a:p>
            <a:r>
              <a:rPr lang="zh-CN" altLang="en-US"/>
              <a:t>模型</a:t>
            </a:r>
            <a:r>
              <a:rPr lang="zh-CN" altLang="zh-CN"/>
              <a:t>压缩率为</a:t>
            </a:r>
            <a:r>
              <a:rPr lang="en-US" altLang="zh-CN"/>
              <a:t>35.3%</a:t>
            </a:r>
            <a:r>
              <a:rPr lang="zh-CN" altLang="zh-CN"/>
              <a:t>；</a:t>
            </a:r>
            <a:endParaRPr lang="en-US" altLang="zh-CN"/>
          </a:p>
          <a:p>
            <a:r>
              <a:rPr lang="zh-CN" altLang="zh-CN"/>
              <a:t>运行时占用内存由原来的</a:t>
            </a:r>
            <a:r>
              <a:rPr lang="en-US" altLang="zh-CN"/>
              <a:t>3G</a:t>
            </a:r>
            <a:r>
              <a:rPr lang="zh-CN" altLang="zh-CN"/>
              <a:t>降到了</a:t>
            </a:r>
            <a:r>
              <a:rPr lang="en-US" altLang="zh-CN"/>
              <a:t>2G</a:t>
            </a:r>
            <a:r>
              <a:rPr lang="zh-CN" altLang="zh-CN"/>
              <a:t>；</a:t>
            </a:r>
            <a:endParaRPr lang="en-US" altLang="zh-CN"/>
          </a:p>
          <a:p>
            <a:r>
              <a:rPr lang="zh-CN" altLang="zh-CN"/>
              <a:t>运行时间减少了</a:t>
            </a:r>
            <a:r>
              <a:rPr lang="zh-CN" altLang="en-US"/>
              <a:t>约</a:t>
            </a:r>
            <a:r>
              <a:rPr lang="en-US" altLang="zh-CN"/>
              <a:t>10s</a:t>
            </a:r>
            <a:r>
              <a:rPr lang="zh-CN" altLang="zh-CN"/>
              <a:t>。</a:t>
            </a:r>
            <a:endParaRPr lang="en-US" altLang="zh-CN" sz="2000"/>
          </a:p>
        </p:txBody>
      </p:sp>
    </p:spTree>
    <p:extLst>
      <p:ext uri="{BB962C8B-B14F-4D97-AF65-F5344CB8AC3E}">
        <p14:creationId xmlns:p14="http://schemas.microsoft.com/office/powerpoint/2010/main" val="3506804373"/>
      </p:ext>
    </p:extLst>
  </p:cSld>
  <p:clrMapOvr>
    <a:masterClrMapping/>
  </p:clrMapOvr>
  <mc:AlternateContent xmlns:mc="http://schemas.openxmlformats.org/markup-compatibility/2006" xmlns:p14="http://schemas.microsoft.com/office/powerpoint/2010/main">
    <mc:Choice Requires="p14">
      <p:transition spd="slow" p14:dur="2000" advTm="20747"/>
    </mc:Choice>
    <mc:Fallback xmlns="">
      <p:transition spd="slow" advTm="20747"/>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阈值剪枝</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9" name="TextBox 18"/>
          <p:cNvSpPr txBox="1"/>
          <p:nvPr/>
        </p:nvSpPr>
        <p:spPr>
          <a:xfrm>
            <a:off x="1858576" y="1150116"/>
            <a:ext cx="5415860" cy="892552"/>
          </a:xfrm>
          <a:prstGeom prst="rect">
            <a:avLst/>
          </a:prstGeom>
          <a:noFill/>
        </p:spPr>
        <p:txBody>
          <a:bodyPr wrap="square" rtlCol="0">
            <a:spAutoFit/>
          </a:bodyPr>
          <a:lstStyle/>
          <a:p>
            <a:r>
              <a:rPr lang="zh-CN" altLang="en-US" sz="2000"/>
              <a:t>增加模型稀疏度、配合硬件加速</a:t>
            </a:r>
            <a:endParaRPr lang="en-US" altLang="zh-CN" sz="2000"/>
          </a:p>
          <a:p>
            <a:pPr lvl="0"/>
            <a:r>
              <a:rPr lang="zh-CN" altLang="en-US" sz="1600">
                <a:solidFill>
                  <a:srgbClr val="C00000"/>
                </a:solidFill>
              </a:rPr>
              <a:t>卷积核权值呈关于</a:t>
            </a:r>
            <a:r>
              <a:rPr lang="en-US" altLang="zh-CN" sz="1600">
                <a:solidFill>
                  <a:srgbClr val="C00000"/>
                </a:solidFill>
              </a:rPr>
              <a:t>0</a:t>
            </a:r>
            <a:r>
              <a:rPr lang="zh-CN" altLang="en-US" sz="1600">
                <a:solidFill>
                  <a:srgbClr val="C00000"/>
                </a:solidFill>
              </a:rPr>
              <a:t>对称的趋势</a:t>
            </a:r>
            <a:endParaRPr lang="en-US" altLang="zh-CN" sz="1600">
              <a:solidFill>
                <a:srgbClr val="C00000"/>
              </a:solidFill>
            </a:endParaRPr>
          </a:p>
          <a:p>
            <a:pPr lvl="0"/>
            <a:r>
              <a:rPr lang="zh-CN" altLang="en-US" sz="1600">
                <a:solidFill>
                  <a:srgbClr val="C00000"/>
                </a:solidFill>
              </a:rPr>
              <a:t>卷积核权值范围</a:t>
            </a:r>
            <a:r>
              <a:rPr lang="en-US" altLang="zh-CN" sz="1600">
                <a:solidFill>
                  <a:srgbClr val="C00000"/>
                </a:solidFill>
              </a:rPr>
              <a:t>: [-0.4,+0.4]</a:t>
            </a:r>
            <a:r>
              <a:rPr lang="zh-CN" altLang="en-US" sz="1600">
                <a:solidFill>
                  <a:srgbClr val="C00000"/>
                </a:solidFill>
              </a:rPr>
              <a:t>，权值较小</a:t>
            </a:r>
            <a:endParaRPr lang="en-US" altLang="zh-CN" sz="1600">
              <a:solidFill>
                <a:srgbClr val="C00000"/>
              </a:solidFill>
            </a:endParaRPr>
          </a:p>
        </p:txBody>
      </p: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0" name="Rectangle 4"/>
          <p:cNvSpPr>
            <a:spLocks noChangeArrowheads="1"/>
          </p:cNvSpPr>
          <p:nvPr/>
        </p:nvSpPr>
        <p:spPr bwMode="auto">
          <a:xfrm>
            <a:off x="1858575" y="1996965"/>
            <a:ext cx="1117391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 name="Rectangle 4"/>
          <p:cNvSpPr>
            <a:spLocks noChangeArrowheads="1"/>
          </p:cNvSpPr>
          <p:nvPr/>
        </p:nvSpPr>
        <p:spPr bwMode="auto">
          <a:xfrm>
            <a:off x="1858575" y="155022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8" name="图片 7"/>
          <p:cNvPicPr>
            <a:picLocks noChangeAspect="1"/>
          </p:cNvPicPr>
          <p:nvPr/>
        </p:nvPicPr>
        <p:blipFill>
          <a:blip r:embed="rId2"/>
          <a:stretch>
            <a:fillRect/>
          </a:stretch>
        </p:blipFill>
        <p:spPr>
          <a:xfrm>
            <a:off x="63779" y="2409618"/>
            <a:ext cx="9005454" cy="3469111"/>
          </a:xfrm>
          <a:prstGeom prst="rect">
            <a:avLst/>
          </a:prstGeom>
        </p:spPr>
      </p:pic>
    </p:spTree>
    <p:extLst>
      <p:ext uri="{BB962C8B-B14F-4D97-AF65-F5344CB8AC3E}">
        <p14:creationId xmlns:p14="http://schemas.microsoft.com/office/powerpoint/2010/main" val="308910767"/>
      </p:ext>
    </p:extLst>
  </p:cSld>
  <p:clrMapOvr>
    <a:masterClrMapping/>
  </p:clrMapOvr>
  <mc:AlternateContent xmlns:mc="http://schemas.openxmlformats.org/markup-compatibility/2006" xmlns:p14="http://schemas.microsoft.com/office/powerpoint/2010/main">
    <mc:Choice Requires="p14">
      <p:transition spd="slow" p14:dur="2000" advTm="20233"/>
    </mc:Choice>
    <mc:Fallback xmlns="">
      <p:transition spd="slow" advTm="20233"/>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阈值剪枝</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0" name="Rectangle 4"/>
          <p:cNvSpPr>
            <a:spLocks noChangeArrowheads="1"/>
          </p:cNvSpPr>
          <p:nvPr/>
        </p:nvSpPr>
        <p:spPr bwMode="auto">
          <a:xfrm>
            <a:off x="1858575" y="1996965"/>
            <a:ext cx="1117391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 name="Rectangle 4"/>
          <p:cNvSpPr>
            <a:spLocks noChangeArrowheads="1"/>
          </p:cNvSpPr>
          <p:nvPr/>
        </p:nvSpPr>
        <p:spPr bwMode="auto">
          <a:xfrm>
            <a:off x="1858575" y="155022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graphicFrame>
            <p:nvGraphicFramePr>
              <p:cNvPr id="11" name="表格 10"/>
              <p:cNvGraphicFramePr>
                <a:graphicFrameLocks noGrp="1"/>
              </p:cNvGraphicFramePr>
              <p:nvPr>
                <p:extLst>
                  <p:ext uri="{D42A27DB-BD31-4B8C-83A1-F6EECF244321}">
                    <p14:modId xmlns:p14="http://schemas.microsoft.com/office/powerpoint/2010/main" val="2378520875"/>
                  </p:ext>
                </p:extLst>
              </p:nvPr>
            </p:nvGraphicFramePr>
            <p:xfrm>
              <a:off x="877959" y="1987264"/>
              <a:ext cx="7379350" cy="3845498"/>
            </p:xfrm>
            <a:graphic>
              <a:graphicData uri="http://schemas.openxmlformats.org/drawingml/2006/table">
                <a:tbl>
                  <a:tblPr firstRow="1" firstCol="1" bandRow="1"/>
                  <a:tblGrid>
                    <a:gridCol w="7379350">
                      <a:extLst>
                        <a:ext uri="{9D8B030D-6E8A-4147-A177-3AD203B41FA5}">
                          <a16:colId xmlns:a16="http://schemas.microsoft.com/office/drawing/2014/main" val="4016405924"/>
                        </a:ext>
                      </a:extLst>
                    </a:gridCol>
                  </a:tblGrid>
                  <a:tr h="3845498">
                    <a:tc>
                      <a:txBody>
                        <a:bodyPr/>
                        <a:lstStyle/>
                        <a:p>
                          <a:pPr indent="127000" algn="just">
                            <a:lnSpc>
                              <a:spcPct val="120000"/>
                            </a:lnSpc>
                            <a:spcAft>
                              <a:spcPts val="0"/>
                            </a:spcAft>
                          </a:pPr>
                          <a:r>
                            <a:rPr lang="zh-CN" sz="1600" b="1" kern="100">
                              <a:effectLst/>
                              <a:latin typeface="Times New Roman" panose="02020603050405020304" pitchFamily="18" charset="0"/>
                              <a:ea typeface="宋体" panose="02010600030101010101" pitchFamily="2" charset="-122"/>
                            </a:rPr>
                            <a:t>输入：</a:t>
                          </a:r>
                          <a:r>
                            <a:rPr lang="en-US" sz="1600" kern="100">
                              <a:effectLst/>
                              <a:latin typeface="Times New Roman" panose="02020603050405020304" pitchFamily="18" charset="0"/>
                              <a:ea typeface="宋体" panose="02010600030101010101" pitchFamily="2" charset="-122"/>
                            </a:rPr>
                            <a:t>{</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rPr>
                                  </m:ctrlPr>
                                </m:sSubPr>
                                <m:e>
                                  <m:r>
                                    <a:rPr lang="en-US" sz="1600" i="1" kern="100">
                                      <a:effectLst/>
                                      <a:latin typeface="Cambria Math" panose="02040503050406030204" pitchFamily="18" charset="0"/>
                                      <a:ea typeface="宋体" panose="02010600030101010101" pitchFamily="2" charset="-122"/>
                                    </a:rPr>
                                    <m:t>𝑤</m:t>
                                  </m:r>
                                </m:e>
                                <m:sub>
                                  <m:r>
                                    <a:rPr lang="en-US" sz="1600" i="1" kern="100">
                                      <a:effectLst/>
                                      <a:latin typeface="Cambria Math" panose="02040503050406030204" pitchFamily="18" charset="0"/>
                                      <a:ea typeface="宋体" panose="02010600030101010101" pitchFamily="2" charset="-122"/>
                                    </a:rPr>
                                    <m:t>𝑘</m:t>
                                  </m:r>
                                </m:sub>
                              </m:sSub>
                              <m:r>
                                <a:rPr lang="en-US" sz="1600" kern="100">
                                  <a:effectLst/>
                                  <a:latin typeface="Cambria Math" panose="02040503050406030204" pitchFamily="18" charset="0"/>
                                  <a:ea typeface="宋体" panose="02010600030101010101" pitchFamily="2" charset="-122"/>
                                </a:rPr>
                                <m:t>,0≤</m:t>
                              </m:r>
                              <m:r>
                                <m:rPr>
                                  <m:sty m:val="p"/>
                                </m:rPr>
                                <a:rPr lang="en-US" sz="1600" kern="100">
                                  <a:effectLst/>
                                  <a:latin typeface="Cambria Math" panose="02040503050406030204" pitchFamily="18" charset="0"/>
                                  <a:ea typeface="宋体" panose="02010600030101010101" pitchFamily="2" charset="-122"/>
                                </a:rPr>
                                <m:t>k</m:t>
                              </m:r>
                              <m:r>
                                <a:rPr lang="en-US" sz="1600" kern="100">
                                  <a:effectLst/>
                                  <a:latin typeface="Cambria Math" panose="02040503050406030204" pitchFamily="18" charset="0"/>
                                  <a:ea typeface="宋体" panose="02010600030101010101" pitchFamily="2" charset="-122"/>
                                </a:rPr>
                                <m:t>≤</m:t>
                              </m:r>
                              <m:r>
                                <m:rPr>
                                  <m:sty m:val="p"/>
                                </m:rPr>
                                <a:rPr lang="en-US" sz="1600" kern="100">
                                  <a:effectLst/>
                                  <a:latin typeface="Cambria Math" panose="02040503050406030204" pitchFamily="18" charset="0"/>
                                  <a:ea typeface="宋体" panose="02010600030101010101" pitchFamily="2" charset="-122"/>
                                </a:rPr>
                                <m:t>C</m:t>
                              </m:r>
                            </m:oMath>
                          </a14:m>
                          <a:r>
                            <a:rPr lang="en-US" sz="1600" kern="100">
                              <a:effectLst/>
                              <a:latin typeface="Times New Roman" panose="02020603050405020304" pitchFamily="18" charset="0"/>
                              <a:ea typeface="宋体" panose="02010600030101010101" pitchFamily="2" charset="-122"/>
                            </a:rPr>
                            <a:t>}</a:t>
                          </a:r>
                          <a:r>
                            <a:rPr lang="zh-CN" sz="1600" kern="100">
                              <a:effectLst/>
                              <a:latin typeface="Times New Roman" panose="02020603050405020304" pitchFamily="18" charset="0"/>
                              <a:ea typeface="宋体" panose="02010600030101010101" pitchFamily="2" charset="-122"/>
                            </a:rPr>
                            <a:t>：待剪枝的模型，共有</a:t>
                          </a:r>
                          <a:r>
                            <a:rPr lang="en-US" sz="1600" kern="100">
                              <a:effectLst/>
                              <a:latin typeface="Times New Roman" panose="02020603050405020304" pitchFamily="18" charset="0"/>
                              <a:ea typeface="宋体" panose="02010600030101010101" pitchFamily="2" charset="-122"/>
                            </a:rPr>
                            <a:t>C</a:t>
                          </a:r>
                          <a:r>
                            <a:rPr lang="zh-CN" sz="1600" kern="100">
                              <a:effectLst/>
                              <a:latin typeface="Times New Roman" panose="02020603050405020304" pitchFamily="18" charset="0"/>
                              <a:ea typeface="宋体" panose="02010600030101010101" pitchFamily="2" charset="-122"/>
                            </a:rPr>
                            <a:t>层；</a:t>
                          </a:r>
                          <a:r>
                            <a:rPr lang="en-US" sz="1600" kern="100">
                              <a:effectLst/>
                              <a:latin typeface="Times New Roman" panose="02020603050405020304" pitchFamily="18" charset="0"/>
                              <a:ea typeface="宋体" panose="02010600030101010101" pitchFamily="2" charset="-122"/>
                            </a:rPr>
                            <a:t>start</a:t>
                          </a:r>
                          <a:r>
                            <a:rPr lang="zh-CN" sz="1600" kern="100">
                              <a:effectLst/>
                              <a:latin typeface="Times New Roman" panose="02020603050405020304" pitchFamily="18" charset="0"/>
                              <a:ea typeface="宋体" panose="02010600030101010101" pitchFamily="2" charset="-122"/>
                            </a:rPr>
                            <a:t>：初始阈值，文中</a:t>
                          </a:r>
                          <a:r>
                            <a:rPr lang="en-US" sz="1600" kern="100">
                              <a:effectLst/>
                              <a:latin typeface="Times New Roman" panose="02020603050405020304" pitchFamily="18" charset="0"/>
                              <a:ea typeface="宋体" panose="02010600030101010101" pitchFamily="2" charset="-122"/>
                            </a:rPr>
                            <a:t>start=0.1</a:t>
                          </a:r>
                          <a:r>
                            <a:rPr lang="zh-CN" sz="1600" kern="100">
                              <a:effectLst/>
                              <a:latin typeface="Times New Roman" panose="02020603050405020304" pitchFamily="18" charset="0"/>
                              <a:ea typeface="宋体" panose="02010600030101010101" pitchFamily="2" charset="-122"/>
                            </a:rPr>
                            <a:t>；</a:t>
                          </a:r>
                          <a:r>
                            <a:rPr lang="en-US" sz="1600" kern="100">
                              <a:effectLst/>
                              <a:latin typeface="Times New Roman" panose="02020603050405020304" pitchFamily="18" charset="0"/>
                              <a:ea typeface="宋体" panose="02010600030101010101" pitchFamily="2" charset="-122"/>
                            </a:rPr>
                            <a:t>end</a:t>
                          </a:r>
                          <a:r>
                            <a:rPr lang="zh-CN" sz="1600" kern="100">
                              <a:effectLst/>
                              <a:latin typeface="Times New Roman" panose="02020603050405020304" pitchFamily="18" charset="0"/>
                              <a:ea typeface="宋体" panose="02010600030101010101" pitchFamily="2" charset="-122"/>
                            </a:rPr>
                            <a:t>：终止阈值，文中</a:t>
                          </a:r>
                          <a:r>
                            <a:rPr lang="en-US" sz="1600" kern="100">
                              <a:effectLst/>
                              <a:latin typeface="Times New Roman" panose="02020603050405020304" pitchFamily="18" charset="0"/>
                              <a:ea typeface="宋体" panose="02010600030101010101" pitchFamily="2" charset="-122"/>
                            </a:rPr>
                            <a:t>end=0.4</a:t>
                          </a:r>
                          <a:r>
                            <a:rPr lang="zh-CN" sz="1600" kern="100">
                              <a:effectLst/>
                              <a:latin typeface="Times New Roman" panose="02020603050405020304" pitchFamily="18" charset="0"/>
                              <a:ea typeface="宋体" panose="02010600030101010101" pitchFamily="2" charset="-122"/>
                            </a:rPr>
                            <a:t>； </a:t>
                          </a:r>
                        </a:p>
                        <a:p>
                          <a:pPr indent="127000" algn="just">
                            <a:lnSpc>
                              <a:spcPct val="120000"/>
                            </a:lnSpc>
                            <a:spcAft>
                              <a:spcPts val="0"/>
                            </a:spcAft>
                          </a:pPr>
                          <a:r>
                            <a:rPr lang="zh-CN" sz="1600" b="1" kern="100">
                              <a:effectLst/>
                              <a:latin typeface="Times New Roman" panose="02020603050405020304" pitchFamily="18" charset="0"/>
                              <a:ea typeface="宋体" panose="02010600030101010101" pitchFamily="2" charset="-122"/>
                            </a:rPr>
                            <a:t>输出：</a:t>
                          </a:r>
                          <a:r>
                            <a:rPr lang="en-US" sz="1600" kern="100">
                              <a:effectLst/>
                              <a:latin typeface="Times New Roman" panose="02020603050405020304" pitchFamily="18" charset="0"/>
                              <a:ea typeface="宋体" panose="02010600030101010101" pitchFamily="2" charset="-122"/>
                            </a:rPr>
                            <a:t>{</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rPr>
                                  </m:ctrlPr>
                                </m:sSubPr>
                                <m:e>
                                  <m:r>
                                    <a:rPr lang="en-US" sz="1600" i="1" kern="100">
                                      <a:effectLst/>
                                      <a:latin typeface="Cambria Math" panose="02040503050406030204" pitchFamily="18" charset="0"/>
                                      <a:ea typeface="宋体" panose="02010600030101010101" pitchFamily="2" charset="-122"/>
                                    </a:rPr>
                                    <m:t>𝑤</m:t>
                                  </m:r>
                                </m:e>
                                <m:sub>
                                  <m:r>
                                    <a:rPr lang="en-US" sz="1600" i="1" kern="100">
                                      <a:effectLst/>
                                      <a:latin typeface="Cambria Math" panose="02040503050406030204" pitchFamily="18" charset="0"/>
                                      <a:ea typeface="宋体" panose="02010600030101010101" pitchFamily="2" charset="-122"/>
                                    </a:rPr>
                                    <m:t>𝑘</m:t>
                                  </m:r>
                                </m:sub>
                              </m:sSub>
                              <m:r>
                                <a:rPr lang="en-US" sz="1600" kern="100">
                                  <a:effectLst/>
                                  <a:latin typeface="Cambria Math" panose="02040503050406030204" pitchFamily="18" charset="0"/>
                                  <a:ea typeface="宋体" panose="02010600030101010101" pitchFamily="2" charset="-122"/>
                                </a:rPr>
                                <m:t>,0≤</m:t>
                              </m:r>
                              <m:r>
                                <m:rPr>
                                  <m:sty m:val="p"/>
                                </m:rPr>
                                <a:rPr lang="en-US" sz="1600" kern="100">
                                  <a:effectLst/>
                                  <a:latin typeface="Cambria Math" panose="02040503050406030204" pitchFamily="18" charset="0"/>
                                  <a:ea typeface="宋体" panose="02010600030101010101" pitchFamily="2" charset="-122"/>
                                </a:rPr>
                                <m:t>k</m:t>
                              </m:r>
                              <m:r>
                                <a:rPr lang="en-US" sz="1600" kern="100">
                                  <a:effectLst/>
                                  <a:latin typeface="Cambria Math" panose="02040503050406030204" pitchFamily="18" charset="0"/>
                                  <a:ea typeface="宋体" panose="02010600030101010101" pitchFamily="2" charset="-122"/>
                                </a:rPr>
                                <m:t>≤</m:t>
                              </m:r>
                              <m:r>
                                <m:rPr>
                                  <m:sty m:val="p"/>
                                </m:rPr>
                                <a:rPr lang="en-US" sz="1600" kern="100">
                                  <a:effectLst/>
                                  <a:latin typeface="Cambria Math" panose="02040503050406030204" pitchFamily="18" charset="0"/>
                                  <a:ea typeface="宋体" panose="02010600030101010101" pitchFamily="2" charset="-122"/>
                                </a:rPr>
                                <m:t>C</m:t>
                              </m:r>
                            </m:oMath>
                          </a14:m>
                          <a:r>
                            <a:rPr lang="en-US" sz="1600" kern="100">
                              <a:effectLst/>
                              <a:latin typeface="Times New Roman" panose="02020603050405020304" pitchFamily="18" charset="0"/>
                              <a:ea typeface="宋体" panose="02010600030101010101" pitchFamily="2" charset="-122"/>
                            </a:rPr>
                            <a:t>}</a:t>
                          </a:r>
                          <a:r>
                            <a:rPr lang="zh-CN" sz="1600" kern="100">
                              <a:effectLst/>
                              <a:latin typeface="Times New Roman" panose="02020603050405020304" pitchFamily="18" charset="0"/>
                              <a:ea typeface="宋体" panose="02010600030101010101" pitchFamily="2" charset="-122"/>
                            </a:rPr>
                            <a:t>：剪枝后的权重及其掩膜</a:t>
                          </a:r>
                        </a:p>
                        <a:p>
                          <a:pPr indent="127000" algn="just">
                            <a:lnSpc>
                              <a:spcPct val="120000"/>
                            </a:lnSpc>
                            <a:spcAft>
                              <a:spcPts val="0"/>
                            </a:spcAft>
                          </a:pPr>
                          <a:r>
                            <a:rPr lang="en-US" sz="1600" kern="100">
                              <a:effectLst/>
                              <a:latin typeface="Times New Roman" panose="02020603050405020304" pitchFamily="18" charset="0"/>
                              <a:ea typeface="宋体" panose="02010600030101010101" pitchFamily="2" charset="-122"/>
                            </a:rPr>
                            <a:t>Repeat</a:t>
                          </a:r>
                          <a:endParaRPr lang="zh-CN" sz="1600" kern="100">
                            <a:effectLst/>
                            <a:latin typeface="Times New Roman" panose="02020603050405020304" pitchFamily="18" charset="0"/>
                            <a:ea typeface="宋体" panose="02010600030101010101" pitchFamily="2" charset="-122"/>
                          </a:endParaRPr>
                        </a:p>
                        <a:p>
                          <a:pPr indent="304800" algn="just">
                            <a:lnSpc>
                              <a:spcPct val="120000"/>
                            </a:lnSpc>
                            <a:spcAft>
                              <a:spcPts val="0"/>
                            </a:spcAft>
                          </a:pPr>
                          <a:r>
                            <a:rPr lang="en-US" sz="1600" kern="100">
                              <a:effectLst/>
                              <a:latin typeface="Times New Roman" panose="02020603050405020304" pitchFamily="18" charset="0"/>
                              <a:ea typeface="宋体" panose="02010600030101010101" pitchFamily="2" charset="-122"/>
                            </a:rPr>
                            <a:t>for k = 0, 1, … C do</a:t>
                          </a:r>
                          <a:endParaRPr lang="zh-CN" sz="1600" kern="100">
                            <a:effectLst/>
                            <a:latin typeface="Times New Roman" panose="02020603050405020304" pitchFamily="18" charset="0"/>
                            <a:ea typeface="宋体" panose="02010600030101010101" pitchFamily="2" charset="-122"/>
                          </a:endParaRPr>
                        </a:p>
                        <a:p>
                          <a:pPr indent="127000" algn="just">
                            <a:lnSpc>
                              <a:spcPct val="120000"/>
                            </a:lnSpc>
                            <a:spcAft>
                              <a:spcPts val="0"/>
                            </a:spcAft>
                          </a:pPr>
                          <a:r>
                            <a:rPr lang="en-US" sz="1600" kern="100">
                              <a:effectLst/>
                              <a:latin typeface="Times New Roman" panose="02020603050405020304" pitchFamily="18" charset="0"/>
                              <a:ea typeface="宋体" panose="02010600030101010101" pitchFamily="2" charset="-122"/>
                            </a:rPr>
                            <a:t>        </a:t>
                          </a:r>
                          <a:r>
                            <a:rPr lang="zh-CN" sz="1600" kern="100">
                              <a:effectLst/>
                              <a:latin typeface="Times New Roman" panose="02020603050405020304" pitchFamily="18" charset="0"/>
                              <a:ea typeface="宋体" panose="02010600030101010101" pitchFamily="2" charset="-122"/>
                            </a:rPr>
                            <a:t>将</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rPr>
                                  </m:ctrlPr>
                                </m:sSubPr>
                                <m:e>
                                  <m:r>
                                    <a:rPr lang="en-US" sz="1600" i="1" kern="100">
                                      <a:effectLst/>
                                      <a:latin typeface="Cambria Math" panose="02040503050406030204" pitchFamily="18" charset="0"/>
                                      <a:ea typeface="宋体" panose="02010600030101010101" pitchFamily="2" charset="-122"/>
                                    </a:rPr>
                                    <m:t>𝑤</m:t>
                                  </m:r>
                                </m:e>
                                <m:sub>
                                  <m:r>
                                    <a:rPr lang="en-US" sz="1600" i="1" kern="100">
                                      <a:effectLst/>
                                      <a:latin typeface="Cambria Math" panose="02040503050406030204" pitchFamily="18" charset="0"/>
                                      <a:ea typeface="宋体" panose="02010600030101010101" pitchFamily="2" charset="-122"/>
                                    </a:rPr>
                                    <m:t>𝑘</m:t>
                                  </m:r>
                                </m:sub>
                              </m:sSub>
                            </m:oMath>
                          </a14:m>
                          <a:r>
                            <a:rPr lang="zh-CN" sz="1600" kern="100">
                              <a:effectLst/>
                              <a:latin typeface="Times New Roman" panose="02020603050405020304" pitchFamily="18" charset="0"/>
                              <a:ea typeface="宋体" panose="02010600030101010101" pitchFamily="2" charset="-122"/>
                            </a:rPr>
                            <a:t>中绝对值小于</a:t>
                          </a:r>
                          <a:r>
                            <a:rPr lang="en-US" sz="1600" kern="100">
                              <a:effectLst/>
                              <a:latin typeface="Times New Roman" panose="02020603050405020304" pitchFamily="18" charset="0"/>
                              <a:ea typeface="宋体" panose="02010600030101010101" pitchFamily="2" charset="-122"/>
                            </a:rPr>
                            <a:t>start</a:t>
                          </a:r>
                          <a:r>
                            <a:rPr lang="zh-CN" sz="1600" kern="100">
                              <a:effectLst/>
                              <a:latin typeface="Times New Roman" panose="02020603050405020304" pitchFamily="18" charset="0"/>
                              <a:ea typeface="宋体" panose="02010600030101010101" pitchFamily="2" charset="-122"/>
                            </a:rPr>
                            <a:t>的值置为零</a:t>
                          </a:r>
                        </a:p>
                        <a:p>
                          <a:pPr indent="304800" algn="just">
                            <a:lnSpc>
                              <a:spcPct val="120000"/>
                            </a:lnSpc>
                            <a:spcAft>
                              <a:spcPts val="0"/>
                            </a:spcAft>
                          </a:pPr>
                          <a:r>
                            <a:rPr lang="en-US" sz="1600" kern="100">
                              <a:effectLst/>
                              <a:latin typeface="Times New Roman" panose="02020603050405020304" pitchFamily="18" charset="0"/>
                              <a:ea typeface="宋体" panose="02010600030101010101" pitchFamily="2" charset="-122"/>
                            </a:rPr>
                            <a:t>end for</a:t>
                          </a:r>
                          <a:endParaRPr lang="zh-CN" sz="1600" kern="100">
                            <a:effectLst/>
                            <a:latin typeface="Times New Roman" panose="02020603050405020304" pitchFamily="18" charset="0"/>
                            <a:ea typeface="宋体" panose="02010600030101010101" pitchFamily="2" charset="-122"/>
                          </a:endParaRPr>
                        </a:p>
                        <a:p>
                          <a:pPr indent="304800" algn="just">
                            <a:lnSpc>
                              <a:spcPct val="120000"/>
                            </a:lnSpc>
                            <a:spcAft>
                              <a:spcPts val="0"/>
                            </a:spcAft>
                          </a:pPr>
                          <a:r>
                            <a:rPr lang="en-US" sz="1600" kern="100">
                              <a:effectLst/>
                              <a:latin typeface="Times New Roman" panose="02020603050405020304" pitchFamily="18" charset="0"/>
                              <a:ea typeface="宋体" panose="02010600030101010101" pitchFamily="2" charset="-122"/>
                            </a:rPr>
                            <a:t>Repeat</a:t>
                          </a:r>
                          <a:endParaRPr lang="zh-CN" sz="1600" kern="100">
                            <a:effectLst/>
                            <a:latin typeface="Times New Roman" panose="02020603050405020304" pitchFamily="18" charset="0"/>
                            <a:ea typeface="宋体" panose="02010600030101010101" pitchFamily="2" charset="-122"/>
                          </a:endParaRPr>
                        </a:p>
                        <a:p>
                          <a:pPr indent="609600" algn="just">
                            <a:lnSpc>
                              <a:spcPct val="120000"/>
                            </a:lnSpc>
                            <a:spcAft>
                              <a:spcPts val="0"/>
                            </a:spcAft>
                          </a:pPr>
                          <a:r>
                            <a:rPr lang="zh-CN" sz="1600" kern="100">
                              <a:effectLst/>
                              <a:latin typeface="Times New Roman" panose="02020603050405020304" pitchFamily="18" charset="0"/>
                              <a:ea typeface="宋体" panose="02010600030101010101" pitchFamily="2" charset="-122"/>
                            </a:rPr>
                            <a:t>前向传播</a:t>
                          </a:r>
                        </a:p>
                        <a:p>
                          <a:pPr indent="609600" algn="just">
                            <a:lnSpc>
                              <a:spcPct val="120000"/>
                            </a:lnSpc>
                            <a:spcAft>
                              <a:spcPts val="0"/>
                            </a:spcAft>
                          </a:pPr>
                          <a:r>
                            <a:rPr lang="zh-CN" sz="1600" kern="100">
                              <a:effectLst/>
                              <a:latin typeface="Times New Roman" panose="02020603050405020304" pitchFamily="18" charset="0"/>
                              <a:ea typeface="宋体" panose="02010600030101010101" pitchFamily="2" charset="-122"/>
                            </a:rPr>
                            <a:t>反向传播（计算掩膜，置为</a:t>
                          </a:r>
                          <a:r>
                            <a:rPr lang="en-US" sz="1600" kern="100">
                              <a:effectLst/>
                              <a:latin typeface="Times New Roman" panose="02020603050405020304" pitchFamily="18" charset="0"/>
                              <a:ea typeface="宋体" panose="02010600030101010101" pitchFamily="2" charset="-122"/>
                            </a:rPr>
                            <a:t>0</a:t>
                          </a:r>
                          <a:r>
                            <a:rPr lang="zh-CN" sz="1600" kern="100">
                              <a:effectLst/>
                              <a:latin typeface="Times New Roman" panose="02020603050405020304" pitchFamily="18" charset="0"/>
                              <a:ea typeface="宋体" panose="02010600030101010101" pitchFamily="2" charset="-122"/>
                            </a:rPr>
                            <a:t>的元素不参与反向传播）</a:t>
                          </a:r>
                        </a:p>
                        <a:p>
                          <a:pPr indent="304800" algn="just">
                            <a:lnSpc>
                              <a:spcPct val="120000"/>
                            </a:lnSpc>
                            <a:spcAft>
                              <a:spcPts val="0"/>
                            </a:spcAft>
                          </a:pPr>
                          <a:r>
                            <a:rPr lang="en-US" sz="1600" kern="100">
                              <a:effectLst/>
                              <a:latin typeface="Times New Roman" panose="02020603050405020304" pitchFamily="18" charset="0"/>
                              <a:ea typeface="宋体" panose="02010600030101010101" pitchFamily="2" charset="-122"/>
                            </a:rPr>
                            <a:t>Until </a:t>
                          </a:r>
                          <a:r>
                            <a:rPr lang="zh-CN" sz="1600" kern="100">
                              <a:effectLst/>
                              <a:latin typeface="Times New Roman" panose="02020603050405020304" pitchFamily="18" charset="0"/>
                              <a:ea typeface="宋体" panose="02010600030101010101" pitchFamily="2" charset="-122"/>
                            </a:rPr>
                            <a:t>达到最大迭代次数</a:t>
                          </a:r>
                        </a:p>
                        <a:p>
                          <a:pPr indent="304800" algn="just">
                            <a:lnSpc>
                              <a:spcPct val="120000"/>
                            </a:lnSpc>
                            <a:spcAft>
                              <a:spcPts val="0"/>
                            </a:spcAft>
                          </a:pPr>
                          <a14:m>
                            <m:oMath xmlns:m="http://schemas.openxmlformats.org/officeDocument/2006/math">
                              <m:r>
                                <m:rPr>
                                  <m:sty m:val="p"/>
                                </m:rPr>
                                <a:rPr lang="en-US" sz="1600" kern="100">
                                  <a:effectLst/>
                                  <a:latin typeface="Cambria Math" panose="02040503050406030204" pitchFamily="18" charset="0"/>
                                  <a:ea typeface="宋体" panose="02010600030101010101" pitchFamily="2" charset="-122"/>
                                </a:rPr>
                                <m:t>start</m:t>
                              </m:r>
                              <m:r>
                                <a:rPr lang="en-US" sz="1600" kern="100">
                                  <a:effectLst/>
                                  <a:latin typeface="Cambria Math" panose="02040503050406030204" pitchFamily="18" charset="0"/>
                                  <a:ea typeface="宋体" panose="02010600030101010101" pitchFamily="2" charset="-122"/>
                                </a:rPr>
                                <m:t>←</m:t>
                              </m:r>
                              <m:r>
                                <m:rPr>
                                  <m:sty m:val="p"/>
                                </m:rPr>
                                <a:rPr lang="en-US" sz="1600" kern="100">
                                  <a:effectLst/>
                                  <a:latin typeface="Cambria Math" panose="02040503050406030204" pitchFamily="18" charset="0"/>
                                  <a:ea typeface="宋体" panose="02010600030101010101" pitchFamily="2" charset="-122"/>
                                </a:rPr>
                                <m:t>start</m:t>
                              </m:r>
                              <m:r>
                                <a:rPr lang="en-US" sz="1600" kern="100">
                                  <a:effectLst/>
                                  <a:latin typeface="Cambria Math" panose="02040503050406030204" pitchFamily="18" charset="0"/>
                                  <a:ea typeface="宋体" panose="02010600030101010101" pitchFamily="2" charset="-122"/>
                                </a:rPr>
                                <m:t>+0.05</m:t>
                              </m:r>
                            </m:oMath>
                          </a14:m>
                          <a:r>
                            <a:rPr lang="en-US" sz="1600" kern="100">
                              <a:effectLst/>
                              <a:latin typeface="Times New Roman" panose="02020603050405020304" pitchFamily="18" charset="0"/>
                              <a:ea typeface="宋体" panose="02010600030101010101" pitchFamily="2" charset="-122"/>
                            </a:rPr>
                            <a:t> </a:t>
                          </a:r>
                          <a:r>
                            <a:rPr lang="zh-CN" sz="1600" kern="100">
                              <a:effectLst/>
                              <a:latin typeface="Times New Roman" panose="02020603050405020304" pitchFamily="18" charset="0"/>
                              <a:ea typeface="宋体" panose="02010600030101010101" pitchFamily="2" charset="-122"/>
                            </a:rPr>
                            <a:t>增大剪枝率，在上一次剪枝的基础上继续剪枝</a:t>
                          </a:r>
                        </a:p>
                        <a:p>
                          <a:pPr indent="127000" algn="just">
                            <a:lnSpc>
                              <a:spcPct val="120000"/>
                            </a:lnSpc>
                            <a:spcAft>
                              <a:spcPts val="0"/>
                            </a:spcAft>
                          </a:pPr>
                          <a:r>
                            <a:rPr lang="en-US" sz="1600" kern="100">
                              <a:effectLst/>
                              <a:latin typeface="Times New Roman" panose="02020603050405020304" pitchFamily="18" charset="0"/>
                              <a:ea typeface="宋体" panose="02010600030101010101" pitchFamily="2" charset="-122"/>
                            </a:rPr>
                            <a:t>Until </a:t>
                          </a:r>
                          <a14:m>
                            <m:oMath xmlns:m="http://schemas.openxmlformats.org/officeDocument/2006/math">
                              <m:r>
                                <m:rPr>
                                  <m:sty m:val="p"/>
                                </m:rPr>
                                <a:rPr lang="en-US" sz="1600" kern="100">
                                  <a:effectLst/>
                                  <a:latin typeface="Cambria Math" panose="02040503050406030204" pitchFamily="18" charset="0"/>
                                  <a:ea typeface="宋体" panose="02010600030101010101" pitchFamily="2" charset="-122"/>
                                </a:rPr>
                                <m:t>start</m:t>
                              </m:r>
                              <m:r>
                                <a:rPr lang="en-US" sz="1600" kern="100">
                                  <a:effectLst/>
                                  <a:latin typeface="Cambria Math" panose="02040503050406030204" pitchFamily="18" charset="0"/>
                                  <a:ea typeface="宋体" panose="02010600030101010101" pitchFamily="2" charset="-122"/>
                                </a:rPr>
                                <m:t>≥</m:t>
                              </m:r>
                              <m:r>
                                <m:rPr>
                                  <m:sty m:val="p"/>
                                </m:rPr>
                                <a:rPr lang="en-US" sz="1600" kern="100">
                                  <a:effectLst/>
                                  <a:latin typeface="Cambria Math" panose="02040503050406030204" pitchFamily="18" charset="0"/>
                                  <a:ea typeface="宋体" panose="02010600030101010101" pitchFamily="2" charset="-122"/>
                                </a:rPr>
                                <m:t>end</m:t>
                              </m:r>
                            </m:oMath>
                          </a14:m>
                          <a:r>
                            <a:rPr lang="en-US" sz="1600" kern="100">
                              <a:effectLst/>
                              <a:latin typeface="Times New Roman" panose="02020603050405020304" pitchFamily="18" charset="0"/>
                              <a:ea typeface="宋体" panose="02010600030101010101" pitchFamily="2" charset="-122"/>
                            </a:rPr>
                            <a:t> </a:t>
                          </a:r>
                          <a:r>
                            <a:rPr lang="zh-CN" sz="1600" kern="100">
                              <a:effectLst/>
                              <a:latin typeface="Times New Roman" panose="02020603050405020304" pitchFamily="18" charset="0"/>
                              <a:ea typeface="宋体" panose="02010600030101010101" pitchFamily="2" charset="-122"/>
                            </a:rPr>
                            <a:t>持续剪枝与再训练，直到剪枝率达到</a:t>
                          </a:r>
                          <a:r>
                            <a:rPr lang="en-US" sz="1600" kern="100">
                              <a:effectLst/>
                              <a:latin typeface="Times New Roman" panose="02020603050405020304" pitchFamily="18" charset="0"/>
                              <a:ea typeface="宋体" panose="02010600030101010101" pitchFamily="2" charset="-122"/>
                            </a:rPr>
                            <a:t>end   </a:t>
                          </a:r>
                          <a:endParaRPr lang="zh-CN" sz="1600"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1419913"/>
                      </a:ext>
                    </a:extLst>
                  </a:tr>
                </a:tbl>
              </a:graphicData>
            </a:graphic>
          </p:graphicFrame>
        </mc:Choice>
        <mc:Fallback xmlns="">
          <p:graphicFrame>
            <p:nvGraphicFramePr>
              <p:cNvPr id="11" name="表格 10"/>
              <p:cNvGraphicFramePr>
                <a:graphicFrameLocks noGrp="1"/>
              </p:cNvGraphicFramePr>
              <p:nvPr>
                <p:extLst>
                  <p:ext uri="{D42A27DB-BD31-4B8C-83A1-F6EECF244321}">
                    <p14:modId xmlns:p14="http://schemas.microsoft.com/office/powerpoint/2010/main" val="2378520875"/>
                  </p:ext>
                </p:extLst>
              </p:nvPr>
            </p:nvGraphicFramePr>
            <p:xfrm>
              <a:off x="877959" y="1987264"/>
              <a:ext cx="7379350" cy="3845498"/>
            </p:xfrm>
            <a:graphic>
              <a:graphicData uri="http://schemas.openxmlformats.org/drawingml/2006/table">
                <a:tbl>
                  <a:tblPr firstRow="1" firstCol="1" bandRow="1"/>
                  <a:tblGrid>
                    <a:gridCol w="7379350">
                      <a:extLst>
                        <a:ext uri="{9D8B030D-6E8A-4147-A177-3AD203B41FA5}">
                          <a16:colId xmlns:a16="http://schemas.microsoft.com/office/drawing/2014/main" val="4016405924"/>
                        </a:ext>
                      </a:extLst>
                    </a:gridCol>
                  </a:tblGrid>
                  <a:tr h="3845498">
                    <a:tc>
                      <a:txBody>
                        <a:bodyPr/>
                        <a:lstStyle/>
                        <a:p>
                          <a:endParaRPr lang="zh-CN"/>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t="-633" r="-83" b="-2057"/>
                          </a:stretch>
                        </a:blipFill>
                      </a:tcPr>
                    </a:tc>
                    <a:extLst>
                      <a:ext uri="{0D108BD9-81ED-4DB2-BD59-A6C34878D82A}">
                        <a16:rowId xmlns:a16="http://schemas.microsoft.com/office/drawing/2014/main" val="341419913"/>
                      </a:ext>
                    </a:extLst>
                  </a:tr>
                </a:tbl>
              </a:graphicData>
            </a:graphic>
          </p:graphicFrame>
        </mc:Fallback>
      </mc:AlternateContent>
    </p:spTree>
    <p:extLst>
      <p:ext uri="{BB962C8B-B14F-4D97-AF65-F5344CB8AC3E}">
        <p14:creationId xmlns:p14="http://schemas.microsoft.com/office/powerpoint/2010/main" val="2463966944"/>
      </p:ext>
    </p:extLst>
  </p:cSld>
  <p:clrMapOvr>
    <a:masterClrMapping/>
  </p:clrMapOvr>
  <mc:AlternateContent xmlns:mc="http://schemas.openxmlformats.org/markup-compatibility/2006" xmlns:p14="http://schemas.microsoft.com/office/powerpoint/2010/main">
    <mc:Choice Requires="p14">
      <p:transition spd="slow" p14:dur="2000" advTm="3865"/>
    </mc:Choice>
    <mc:Fallback xmlns="">
      <p:transition spd="slow" advTm="3865"/>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通道、阈值剪枝</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0" name="Rectangle 4"/>
          <p:cNvSpPr>
            <a:spLocks noChangeArrowheads="1"/>
          </p:cNvSpPr>
          <p:nvPr/>
        </p:nvSpPr>
        <p:spPr bwMode="auto">
          <a:xfrm>
            <a:off x="1858575" y="1996965"/>
            <a:ext cx="1117391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8" name="表格 7"/>
          <p:cNvGraphicFramePr>
            <a:graphicFrameLocks noGrp="1"/>
          </p:cNvGraphicFramePr>
          <p:nvPr>
            <p:extLst>
              <p:ext uri="{D42A27DB-BD31-4B8C-83A1-F6EECF244321}">
                <p14:modId xmlns:p14="http://schemas.microsoft.com/office/powerpoint/2010/main" val="1009568370"/>
              </p:ext>
            </p:extLst>
          </p:nvPr>
        </p:nvGraphicFramePr>
        <p:xfrm>
          <a:off x="1023432" y="2042684"/>
          <a:ext cx="7097135" cy="2740158"/>
        </p:xfrm>
        <a:graphic>
          <a:graphicData uri="http://schemas.openxmlformats.org/drawingml/2006/table">
            <a:tbl>
              <a:tblPr firstRow="1" firstCol="1" bandRow="1"/>
              <a:tblGrid>
                <a:gridCol w="1773704">
                  <a:extLst>
                    <a:ext uri="{9D8B030D-6E8A-4147-A177-3AD203B41FA5}">
                      <a16:colId xmlns:a16="http://schemas.microsoft.com/office/drawing/2014/main" val="1057550889"/>
                    </a:ext>
                  </a:extLst>
                </a:gridCol>
                <a:gridCol w="1774477">
                  <a:extLst>
                    <a:ext uri="{9D8B030D-6E8A-4147-A177-3AD203B41FA5}">
                      <a16:colId xmlns:a16="http://schemas.microsoft.com/office/drawing/2014/main" val="2328016508"/>
                    </a:ext>
                  </a:extLst>
                </a:gridCol>
                <a:gridCol w="1774477">
                  <a:extLst>
                    <a:ext uri="{9D8B030D-6E8A-4147-A177-3AD203B41FA5}">
                      <a16:colId xmlns:a16="http://schemas.microsoft.com/office/drawing/2014/main" val="1100280791"/>
                    </a:ext>
                  </a:extLst>
                </a:gridCol>
                <a:gridCol w="1774477">
                  <a:extLst>
                    <a:ext uri="{9D8B030D-6E8A-4147-A177-3AD203B41FA5}">
                      <a16:colId xmlns:a16="http://schemas.microsoft.com/office/drawing/2014/main" val="3140011462"/>
                    </a:ext>
                  </a:extLst>
                </a:gridCol>
              </a:tblGrid>
              <a:tr h="456693">
                <a:tc>
                  <a:txBody>
                    <a:bodyPr/>
                    <a:lstStyle/>
                    <a:p>
                      <a:pPr indent="127000" algn="just">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原模型</a:t>
                      </a: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通道剪枝</a:t>
                      </a: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阈值减枝</a:t>
                      </a: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95958021"/>
                  </a:ext>
                </a:extLst>
              </a:tr>
              <a:tr h="456693">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精确度</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0.670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0.654</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solidFill>
                            <a:srgbClr val="C00000"/>
                          </a:solidFill>
                          <a:effectLst/>
                          <a:latin typeface="宋体" panose="02010600030101010101" pitchFamily="2" charset="-122"/>
                          <a:ea typeface="宋体" panose="02010600030101010101" pitchFamily="2" charset="-122"/>
                        </a:rPr>
                        <a:t>0.650</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9838862"/>
                  </a:ext>
                </a:extLst>
              </a:tr>
              <a:tr h="456693">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内存占用</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12.03M</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宋体" panose="02010600030101010101" pitchFamily="2" charset="-122"/>
                          <a:ea typeface="宋体" panose="02010600030101010101" pitchFamily="2" charset="-122"/>
                        </a:rPr>
                        <a:t>7.78M</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409090053"/>
                  </a:ext>
                </a:extLst>
              </a:tr>
              <a:tr h="456693">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运行时内存占用</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3G</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宋体" panose="02010600030101010101" pitchFamily="2" charset="-122"/>
                          <a:ea typeface="宋体" panose="02010600030101010101" pitchFamily="2" charset="-122"/>
                        </a:rPr>
                        <a:t>2G</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409972558"/>
                  </a:ext>
                </a:extLst>
              </a:tr>
              <a:tr h="456693">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运行时间</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30s</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solidFill>
                            <a:srgbClr val="C00000"/>
                          </a:solidFill>
                          <a:effectLst/>
                          <a:latin typeface="宋体" panose="02010600030101010101" pitchFamily="2" charset="-122"/>
                          <a:ea typeface="宋体" panose="02010600030101010101" pitchFamily="2" charset="-122"/>
                        </a:rPr>
                        <a:t>20s</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3081185732"/>
                  </a:ext>
                </a:extLst>
              </a:tr>
              <a:tr h="456693">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稀疏度</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宋体" panose="02010600030101010101" pitchFamily="2" charset="-122"/>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solidFill>
                            <a:srgbClr val="C00000"/>
                          </a:solidFill>
                          <a:effectLst/>
                          <a:latin typeface="宋体" panose="02010600030101010101" pitchFamily="2" charset="-122"/>
                          <a:ea typeface="宋体" panose="02010600030101010101" pitchFamily="2" charset="-122"/>
                        </a:rPr>
                        <a:t>0.150</a:t>
                      </a:r>
                      <a:endParaRPr lang="zh-CN" sz="1200" b="1" kern="100">
                        <a:solidFill>
                          <a:srgbClr val="C00000"/>
                        </a:solidFill>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92202262"/>
                  </a:ext>
                </a:extLst>
              </a:tr>
            </a:tbl>
          </a:graphicData>
        </a:graphic>
      </p:graphicFrame>
    </p:spTree>
    <p:extLst>
      <p:ext uri="{BB962C8B-B14F-4D97-AF65-F5344CB8AC3E}">
        <p14:creationId xmlns:p14="http://schemas.microsoft.com/office/powerpoint/2010/main" val="23365225"/>
      </p:ext>
    </p:extLst>
  </p:cSld>
  <p:clrMapOvr>
    <a:masterClrMapping/>
  </p:clrMapOvr>
  <mc:AlternateContent xmlns:mc="http://schemas.openxmlformats.org/markup-compatibility/2006" xmlns:p14="http://schemas.microsoft.com/office/powerpoint/2010/main">
    <mc:Choice Requires="p14">
      <p:transition spd="slow" p14:dur="2000" advTm="10951"/>
    </mc:Choice>
    <mc:Fallback xmlns="">
      <p:transition spd="slow" advTm="10951"/>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量化</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9" name="TextBox 18"/>
          <p:cNvSpPr txBox="1"/>
          <p:nvPr/>
        </p:nvSpPr>
        <p:spPr>
          <a:xfrm>
            <a:off x="1609594" y="1137572"/>
            <a:ext cx="5913824" cy="707886"/>
          </a:xfrm>
          <a:prstGeom prst="rect">
            <a:avLst/>
          </a:prstGeom>
          <a:noFill/>
        </p:spPr>
        <p:txBody>
          <a:bodyPr wrap="square" rtlCol="0">
            <a:spAutoFit/>
          </a:bodyPr>
          <a:lstStyle/>
          <a:p>
            <a:r>
              <a:rPr lang="zh-CN" altLang="zh-CN" sz="2000"/>
              <a:t>权值量化主要通过用有限的几个值表示神经网络中的权值来减小模型的存储空间</a:t>
            </a:r>
            <a:r>
              <a:rPr lang="zh-CN" altLang="en-US" sz="2000"/>
              <a:t>，配合硬件加速。</a:t>
            </a:r>
            <a:endParaRPr lang="en-US" altLang="zh-CN" sz="2000"/>
          </a:p>
        </p:txBody>
      </p: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0" name="Rectangle 4"/>
          <p:cNvSpPr>
            <a:spLocks noChangeArrowheads="1"/>
          </p:cNvSpPr>
          <p:nvPr/>
        </p:nvSpPr>
        <p:spPr bwMode="auto">
          <a:xfrm>
            <a:off x="1858575" y="1996965"/>
            <a:ext cx="1117391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 name="Rectangle 4"/>
          <p:cNvSpPr>
            <a:spLocks noChangeArrowheads="1"/>
          </p:cNvSpPr>
          <p:nvPr/>
        </p:nvSpPr>
        <p:spPr bwMode="auto">
          <a:xfrm>
            <a:off x="1858575" y="155022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p:cNvSpPr>
            <a:spLocks noChangeArrowheads="1"/>
          </p:cNvSpPr>
          <p:nvPr/>
        </p:nvSpPr>
        <p:spPr bwMode="auto">
          <a:xfrm>
            <a:off x="1609594" y="23393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3" name="对象 12"/>
          <p:cNvGraphicFramePr>
            <a:graphicFrameLocks noChangeAspect="1"/>
          </p:cNvGraphicFramePr>
          <p:nvPr>
            <p:extLst>
              <p:ext uri="{D42A27DB-BD31-4B8C-83A1-F6EECF244321}">
                <p14:modId xmlns:p14="http://schemas.microsoft.com/office/powerpoint/2010/main" val="933430749"/>
              </p:ext>
            </p:extLst>
          </p:nvPr>
        </p:nvGraphicFramePr>
        <p:xfrm>
          <a:off x="1328280" y="2042684"/>
          <a:ext cx="6476451" cy="4206609"/>
        </p:xfrm>
        <a:graphic>
          <a:graphicData uri="http://schemas.openxmlformats.org/presentationml/2006/ole">
            <mc:AlternateContent xmlns:mc="http://schemas.openxmlformats.org/markup-compatibility/2006">
              <mc:Choice xmlns:v="urn:schemas-microsoft-com:vml" Requires="v">
                <p:oleObj name="Visio" r:id="rId2" imgW="6962644" imgH="4505154" progId="Visio.Drawing.15">
                  <p:embed/>
                </p:oleObj>
              </mc:Choice>
              <mc:Fallback>
                <p:oleObj name="Visio" r:id="rId2" imgW="6962644" imgH="4505154" progId="Visio.Drawing.15">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8280" y="2042684"/>
                        <a:ext cx="6476451" cy="4206609"/>
                      </a:xfrm>
                      <a:prstGeom prst="rect">
                        <a:avLst/>
                      </a:prstGeom>
                      <a:noFill/>
                    </p:spPr>
                  </p:pic>
                </p:oleObj>
              </mc:Fallback>
            </mc:AlternateContent>
          </a:graphicData>
        </a:graphic>
      </p:graphicFrame>
    </p:spTree>
    <p:extLst>
      <p:ext uri="{BB962C8B-B14F-4D97-AF65-F5344CB8AC3E}">
        <p14:creationId xmlns:p14="http://schemas.microsoft.com/office/powerpoint/2010/main" val="247621262"/>
      </p:ext>
    </p:extLst>
  </p:cSld>
  <p:clrMapOvr>
    <a:masterClrMapping/>
  </p:clrMapOvr>
  <mc:AlternateContent xmlns:mc="http://schemas.openxmlformats.org/markup-compatibility/2006" xmlns:p14="http://schemas.microsoft.com/office/powerpoint/2010/main">
    <mc:Choice Requires="p14">
      <p:transition spd="slow" p14:dur="2000" advTm="12888"/>
    </mc:Choice>
    <mc:Fallback xmlns="">
      <p:transition spd="slow" advTm="12888"/>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量化</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0" name="Rectangle 4"/>
          <p:cNvSpPr>
            <a:spLocks noChangeArrowheads="1"/>
          </p:cNvSpPr>
          <p:nvPr/>
        </p:nvSpPr>
        <p:spPr bwMode="auto">
          <a:xfrm>
            <a:off x="1858575" y="1996965"/>
            <a:ext cx="1117391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sp>
            <p:nvSpPr>
              <p:cNvPr id="11" name="矩形 10"/>
              <p:cNvSpPr/>
              <p:nvPr/>
            </p:nvSpPr>
            <p:spPr>
              <a:xfrm>
                <a:off x="89222" y="937531"/>
                <a:ext cx="8965556" cy="5801268"/>
              </a:xfrm>
              <a:prstGeom prst="rect">
                <a:avLst/>
              </a:prstGeom>
            </p:spPr>
            <p:txBody>
              <a:bodyPr wrap="square">
                <a:spAutoFit/>
              </a:bodyPr>
              <a:lstStyle/>
              <a:p>
                <a:pPr indent="127000" algn="just">
                  <a:lnSpc>
                    <a:spcPct val="120000"/>
                  </a:lnSpc>
                  <a:spcAft>
                    <a:spcPts val="0"/>
                  </a:spcAft>
                </a:pPr>
                <a:r>
                  <a:rPr lang="zh-CN" altLang="zh-CN" sz="1400" b="1" kern="100">
                    <a:latin typeface="Times New Roman" panose="02020603050405020304" pitchFamily="18" charset="0"/>
                    <a:ea typeface="宋体" panose="02010600030101010101" pitchFamily="2" charset="-122"/>
                  </a:rPr>
                  <a:t>输入：</a:t>
                </a:r>
                <a:r>
                  <a:rPr lang="en-US" altLang="zh-CN" sz="1400" kern="100">
                    <a:latin typeface="Times New Roman" panose="02020603050405020304" pitchFamily="18" charset="0"/>
                    <a:ea typeface="宋体" panose="02010600030101010101" pitchFamily="2" charset="-122"/>
                  </a:rPr>
                  <a:t>{</a:t>
                </a: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𝑘</m:t>
                        </m:r>
                      </m:sub>
                    </m:sSub>
                    <m:r>
                      <a:rPr lang="en-US" altLang="zh-CN" sz="1400"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𝑏</m:t>
                        </m:r>
                      </m:e>
                      <m:sub>
                        <m:r>
                          <a:rPr lang="en-US" altLang="zh-CN" sz="1400" i="1" kern="100">
                            <a:latin typeface="Cambria Math" panose="02040503050406030204" pitchFamily="18" charset="0"/>
                            <a:ea typeface="宋体" panose="02010600030101010101" pitchFamily="2" charset="-122"/>
                          </a:rPr>
                          <m:t>𝑘</m:t>
                        </m:r>
                      </m:sub>
                    </m:sSub>
                    <m:r>
                      <a:rPr lang="en-US" altLang="zh-CN" sz="1400" kern="100">
                        <a:latin typeface="Cambria Math" panose="02040503050406030204" pitchFamily="18" charset="0"/>
                        <a:ea typeface="宋体" panose="02010600030101010101" pitchFamily="2" charset="-122"/>
                      </a:rPr>
                      <m:t>,0≤</m:t>
                    </m:r>
                    <m:r>
                      <m:rPr>
                        <m:sty m:val="p"/>
                      </m:rPr>
                      <a:rPr lang="en-US" altLang="zh-CN" sz="1400" kern="100">
                        <a:latin typeface="Cambria Math" panose="02040503050406030204" pitchFamily="18" charset="0"/>
                        <a:ea typeface="宋体" panose="02010600030101010101" pitchFamily="2" charset="-122"/>
                      </a:rPr>
                      <m:t>k</m:t>
                    </m:r>
                    <m:r>
                      <a:rPr lang="en-US" altLang="zh-CN" sz="1400" kern="100">
                        <a:latin typeface="Cambria Math" panose="02040503050406030204" pitchFamily="18" charset="0"/>
                        <a:ea typeface="宋体" panose="02010600030101010101" pitchFamily="2" charset="-122"/>
                      </a:rPr>
                      <m:t>≤</m:t>
                    </m:r>
                    <m:r>
                      <m:rPr>
                        <m:sty m:val="p"/>
                      </m:rPr>
                      <a:rPr lang="en-US" altLang="zh-CN" sz="1400" kern="100">
                        <a:latin typeface="Cambria Math" panose="02040503050406030204" pitchFamily="18" charset="0"/>
                        <a:ea typeface="宋体" panose="02010600030101010101" pitchFamily="2" charset="-122"/>
                      </a:rPr>
                      <m:t>L</m:t>
                    </m:r>
                  </m:oMath>
                </a14:m>
                <a:r>
                  <a:rPr lang="en-US" altLang="zh-CN" sz="1400" kern="100">
                    <a:latin typeface="Times New Roman" panose="02020603050405020304" pitchFamily="18" charset="0"/>
                    <a:ea typeface="宋体" panose="02010600030101010101" pitchFamily="2" charset="-122"/>
                  </a:rPr>
                  <a:t>}</a:t>
                </a:r>
                <a:r>
                  <a:rPr lang="zh-CN" altLang="zh-CN" sz="1400" kern="100">
                    <a:latin typeface="Times New Roman" panose="02020603050405020304" pitchFamily="18" charset="0"/>
                    <a:ea typeface="宋体" panose="02010600030101010101" pitchFamily="2" charset="-122"/>
                  </a:rPr>
                  <a:t>：待量化的模型，共有</a:t>
                </a:r>
                <a:r>
                  <a:rPr lang="en-US" altLang="zh-CN" sz="1400" kern="100">
                    <a:latin typeface="Times New Roman" panose="02020603050405020304" pitchFamily="18" charset="0"/>
                    <a:ea typeface="宋体" panose="02010600030101010101" pitchFamily="2" charset="-122"/>
                  </a:rPr>
                  <a:t>L</a:t>
                </a:r>
                <a:r>
                  <a:rPr lang="zh-CN" altLang="zh-CN" sz="1400" kern="100">
                    <a:latin typeface="Times New Roman" panose="02020603050405020304" pitchFamily="18" charset="0"/>
                    <a:ea typeface="宋体" panose="02010600030101010101" pitchFamily="2" charset="-122"/>
                  </a:rPr>
                  <a:t>层；</a:t>
                </a:r>
                <a:r>
                  <a:rPr lang="en-US" altLang="zh-CN" sz="1400" kern="100">
                    <a:latin typeface="Times New Roman" panose="02020603050405020304" pitchFamily="18" charset="0"/>
                    <a:ea typeface="宋体" panose="02010600030101010101" pitchFamily="2" charset="-122"/>
                  </a:rPr>
                  <a:t>C</a:t>
                </a:r>
                <a:r>
                  <a:rPr lang="zh-CN" altLang="zh-CN" sz="1400" kern="100">
                    <a:latin typeface="Times New Roman" panose="02020603050405020304" pitchFamily="18" charset="0"/>
                    <a:ea typeface="宋体" panose="02010600030101010101" pitchFamily="2" charset="-122"/>
                  </a:rPr>
                  <a:t>：损失函数；</a:t>
                </a:r>
                <a14:m>
                  <m:oMath xmlns:m="http://schemas.openxmlformats.org/officeDocument/2006/math">
                    <m:r>
                      <m:rPr>
                        <m:sty m:val="p"/>
                      </m:rPr>
                      <a:rPr lang="en-US" altLang="zh-CN" sz="1400" kern="100">
                        <a:latin typeface="Cambria Math" panose="02040503050406030204" pitchFamily="18" charset="0"/>
                        <a:ea typeface="宋体" panose="02010600030101010101" pitchFamily="2" charset="-122"/>
                      </a:rPr>
                      <m:t>μ</m:t>
                    </m:r>
                  </m:oMath>
                </a14:m>
                <a:r>
                  <a:rPr lang="zh-CN" altLang="zh-CN" sz="1400" kern="100">
                    <a:latin typeface="Times New Roman" panose="02020603050405020304" pitchFamily="18" charset="0"/>
                    <a:ea typeface="宋体" panose="02010600030101010101" pitchFamily="2" charset="-122"/>
                  </a:rPr>
                  <a:t>：学习率； </a:t>
                </a:r>
              </a:p>
              <a:p>
                <a:pPr indent="127000" algn="just">
                  <a:lnSpc>
                    <a:spcPct val="120000"/>
                  </a:lnSpc>
                  <a:spcAft>
                    <a:spcPts val="0"/>
                  </a:spcAft>
                </a:pPr>
                <a:r>
                  <a:rPr lang="zh-CN" altLang="zh-CN" sz="1400" b="1" kern="100">
                    <a:latin typeface="Times New Roman" panose="02020603050405020304" pitchFamily="18" charset="0"/>
                    <a:ea typeface="宋体" panose="02010600030101010101" pitchFamily="2" charset="-122"/>
                  </a:rPr>
                  <a:t>输出：</a:t>
                </a:r>
                <a:r>
                  <a:rPr lang="en-US" altLang="zh-CN" sz="1400" kern="100">
                    <a:latin typeface="Times New Roman" panose="02020603050405020304" pitchFamily="18" charset="0"/>
                    <a:ea typeface="宋体" panose="02010600030101010101" pitchFamily="2" charset="-122"/>
                  </a:rPr>
                  <a:t>{</a:t>
                </a: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𝑘</m:t>
                        </m:r>
                      </m:sub>
                    </m:sSub>
                    <m:r>
                      <a:rPr lang="en-US" altLang="zh-CN" sz="1400"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𝑏</m:t>
                        </m:r>
                      </m:e>
                      <m:sub>
                        <m:r>
                          <a:rPr lang="en-US" altLang="zh-CN" sz="1400" i="1" kern="100">
                            <a:latin typeface="Cambria Math" panose="02040503050406030204" pitchFamily="18" charset="0"/>
                            <a:ea typeface="宋体" panose="02010600030101010101" pitchFamily="2" charset="-122"/>
                          </a:rPr>
                          <m:t>𝑘</m:t>
                        </m:r>
                      </m:sub>
                    </m:sSub>
                    <m:r>
                      <a:rPr lang="en-US" altLang="zh-CN" sz="1400" kern="100">
                        <a:latin typeface="Cambria Math" panose="02040503050406030204" pitchFamily="18" charset="0"/>
                        <a:ea typeface="宋体" panose="02010600030101010101" pitchFamily="2" charset="-122"/>
                      </a:rPr>
                      <m:t>,0≤</m:t>
                    </m:r>
                    <m:r>
                      <m:rPr>
                        <m:sty m:val="p"/>
                      </m:rPr>
                      <a:rPr lang="en-US" altLang="zh-CN" sz="1400" kern="100">
                        <a:latin typeface="Cambria Math" panose="02040503050406030204" pitchFamily="18" charset="0"/>
                        <a:ea typeface="宋体" panose="02010600030101010101" pitchFamily="2" charset="-122"/>
                      </a:rPr>
                      <m:t>k</m:t>
                    </m:r>
                    <m:r>
                      <a:rPr lang="en-US" altLang="zh-CN" sz="1400" kern="100">
                        <a:latin typeface="Cambria Math" panose="02040503050406030204" pitchFamily="18" charset="0"/>
                        <a:ea typeface="宋体" panose="02010600030101010101" pitchFamily="2" charset="-122"/>
                      </a:rPr>
                      <m:t>≤</m:t>
                    </m:r>
                    <m:r>
                      <m:rPr>
                        <m:sty m:val="p"/>
                      </m:rPr>
                      <a:rPr lang="en-US" altLang="zh-CN" sz="1400" kern="100">
                        <a:latin typeface="Cambria Math" panose="02040503050406030204" pitchFamily="18" charset="0"/>
                        <a:ea typeface="宋体" panose="02010600030101010101" pitchFamily="2" charset="-122"/>
                      </a:rPr>
                      <m:t>L</m:t>
                    </m:r>
                  </m:oMath>
                </a14:m>
                <a:r>
                  <a:rPr lang="en-US" altLang="zh-CN" sz="1400" kern="100">
                    <a:latin typeface="Times New Roman" panose="02020603050405020304" pitchFamily="18" charset="0"/>
                    <a:ea typeface="宋体" panose="02010600030101010101" pitchFamily="2" charset="-122"/>
                  </a:rPr>
                  <a:t>}</a:t>
                </a:r>
                <a:r>
                  <a:rPr lang="zh-CN" altLang="zh-CN" sz="1400" kern="100">
                    <a:latin typeface="Times New Roman" panose="02020603050405020304" pitchFamily="18" charset="0"/>
                    <a:ea typeface="宋体" panose="02010600030101010101" pitchFamily="2" charset="-122"/>
                  </a:rPr>
                  <a:t>：量化后的模型</a:t>
                </a:r>
              </a:p>
              <a:p>
                <a:pPr indent="127000" algn="just">
                  <a:lnSpc>
                    <a:spcPct val="120000"/>
                  </a:lnSpc>
                  <a:spcAft>
                    <a:spcPts val="0"/>
                  </a:spcAft>
                </a:pPr>
                <a:r>
                  <a:rPr lang="en-US" altLang="zh-CN" sz="1400" kern="100">
                    <a:latin typeface="Times New Roman" panose="02020603050405020304" pitchFamily="18" charset="0"/>
                    <a:ea typeface="宋体" panose="02010600030101010101" pitchFamily="2" charset="-122"/>
                  </a:rPr>
                  <a:t>1</a:t>
                </a:r>
                <a:r>
                  <a:rPr lang="zh-CN" altLang="zh-CN" sz="1400" kern="100">
                    <a:latin typeface="Times New Roman" panose="02020603050405020304" pitchFamily="18" charset="0"/>
                    <a:ea typeface="宋体" panose="02010600030101010101" pitchFamily="2" charset="-122"/>
                  </a:rPr>
                  <a:t>）前向传播</a:t>
                </a:r>
              </a:p>
              <a:p>
                <a:pPr indent="127000" algn="just">
                  <a:lnSpc>
                    <a:spcPct val="120000"/>
                  </a:lnSpc>
                  <a:spcAft>
                    <a:spcPts val="0"/>
                  </a:spcAft>
                </a:pPr>
                <a:r>
                  <a:rPr lang="en-US" altLang="zh-CN" sz="1400" kern="100">
                    <a:latin typeface="Times New Roman" panose="02020603050405020304" pitchFamily="18" charset="0"/>
                    <a:ea typeface="宋体" panose="02010600030101010101" pitchFamily="2" charset="-122"/>
                  </a:rPr>
                  <a:t>for k = 1 to L do</a:t>
                </a:r>
                <a:endParaRPr lang="zh-CN" altLang="zh-CN" sz="1400" kern="100">
                  <a:latin typeface="Times New Roman" panose="02020603050405020304" pitchFamily="18" charset="0"/>
                  <a:ea typeface="宋体" panose="02010600030101010101" pitchFamily="2" charset="-122"/>
                </a:endParaRPr>
              </a:p>
              <a:p>
                <a:pPr indent="127000" algn="just">
                  <a:lnSpc>
                    <a:spcPct val="120000"/>
                  </a:lnSpc>
                  <a:spcAft>
                    <a:spcPts val="0"/>
                  </a:spcAft>
                </a:pPr>
                <a:r>
                  <a:rPr lang="en-US" altLang="zh-CN" sz="1400" kern="100">
                    <a:latin typeface="Times New Roman" panose="02020603050405020304" pitchFamily="18" charset="0"/>
                    <a:ea typeface="宋体" panose="02010600030101010101" pitchFamily="2" charset="-122"/>
                  </a:rPr>
                  <a:t>    </a:t>
                </a: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𝑏</m:t>
                        </m:r>
                      </m:sub>
                    </m:sSub>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𝑏𝑖𝑛𝑎𝑟𝑖𝑧𝑒</m:t>
                    </m:r>
                    <m:d>
                      <m:dPr>
                        <m:ctrlPr>
                          <a:rPr lang="zh-CN" altLang="zh-CN" sz="1400" i="1" kern="100">
                            <a:latin typeface="Cambria Math" panose="02040503050406030204" pitchFamily="18" charset="0"/>
                            <a:ea typeface="Cambria Math" panose="02040503050406030204" pitchFamily="18" charset="0"/>
                          </a:rPr>
                        </m:ctrlPr>
                      </m:dPr>
                      <m:e>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𝑘</m:t>
                            </m:r>
                          </m:sub>
                        </m:sSub>
                      </m:e>
                    </m:d>
                  </m:oMath>
                </a14:m>
                <a:r>
                  <a:rPr lang="en-US" altLang="zh-CN" sz="1400" kern="100">
                    <a:latin typeface="Times New Roman" panose="02020603050405020304" pitchFamily="18" charset="0"/>
                    <a:ea typeface="宋体" panose="02010600030101010101" pitchFamily="2" charset="-122"/>
                  </a:rPr>
                  <a:t> </a:t>
                </a:r>
                <a:r>
                  <a:rPr lang="zh-CN" altLang="zh-CN" sz="1400" kern="100">
                    <a:latin typeface="Times New Roman" panose="02020603050405020304" pitchFamily="18" charset="0"/>
                    <a:ea typeface="宋体" panose="02010600030101010101" pitchFamily="2" charset="-122"/>
                  </a:rPr>
                  <a:t>对卷积核权值进行二值化，不对</a:t>
                </a:r>
                <a:r>
                  <a:rPr lang="en-US" altLang="zh-CN" sz="1400" kern="100">
                    <a:latin typeface="Times New Roman" panose="02020603050405020304" pitchFamily="18" charset="0"/>
                    <a:ea typeface="宋体" panose="02010600030101010101" pitchFamily="2" charset="-122"/>
                  </a:rPr>
                  <a:t>bias</a:t>
                </a:r>
                <a:r>
                  <a:rPr lang="zh-CN" altLang="zh-CN" sz="1400" kern="100">
                    <a:latin typeface="Times New Roman" panose="02020603050405020304" pitchFamily="18" charset="0"/>
                    <a:ea typeface="宋体" panose="02010600030101010101" pitchFamily="2" charset="-122"/>
                  </a:rPr>
                  <a:t>进行二值化</a:t>
                </a:r>
              </a:p>
              <a:p>
                <a:pPr indent="127000" algn="just">
                  <a:lnSpc>
                    <a:spcPct val="120000"/>
                  </a:lnSpc>
                  <a:spcAft>
                    <a:spcPts val="0"/>
                  </a:spcAft>
                </a:pPr>
                <a:r>
                  <a:rPr lang="en-US" altLang="zh-CN" sz="1400" kern="100">
                    <a:latin typeface="Times New Roman" panose="02020603050405020304" pitchFamily="18" charset="0"/>
                    <a:ea typeface="宋体" panose="02010600030101010101" pitchFamily="2" charset="-122"/>
                  </a:rPr>
                  <a:t>    </a:t>
                </a: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𝑧</m:t>
                        </m:r>
                      </m:e>
                      <m:sub>
                        <m:r>
                          <a:rPr lang="en-US" altLang="zh-CN" sz="1400" i="1" kern="100">
                            <a:latin typeface="Cambria Math" panose="02040503050406030204" pitchFamily="18" charset="0"/>
                            <a:ea typeface="宋体" panose="02010600030101010101" pitchFamily="2" charset="-122"/>
                          </a:rPr>
                          <m:t>𝑘</m:t>
                        </m:r>
                      </m:sub>
                    </m:sSub>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𝑏</m:t>
                        </m:r>
                      </m:sub>
                    </m:sSub>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𝑎</m:t>
                        </m:r>
                      </m:e>
                      <m:sub>
                        <m:r>
                          <a:rPr lang="en-US" altLang="zh-CN" sz="1400" i="1" kern="100">
                            <a:latin typeface="Cambria Math" panose="02040503050406030204" pitchFamily="18" charset="0"/>
                            <a:ea typeface="宋体" panose="02010600030101010101" pitchFamily="2" charset="-122"/>
                          </a:rPr>
                          <m:t>𝑘</m:t>
                        </m:r>
                        <m:r>
                          <a:rPr lang="zh-CN" altLang="en-US" sz="1400" i="1" kern="100">
                            <a:latin typeface="Cambria Math" panose="02040503050406030204" pitchFamily="18" charset="0"/>
                            <a:ea typeface="微软雅黑" panose="020B0503020204020204" pitchFamily="34" charset="-122"/>
                            <a:cs typeface="微软雅黑" panose="020B0503020204020204" pitchFamily="34" charset="-122"/>
                          </a:rPr>
                          <m:t>−</m:t>
                        </m:r>
                        <m:r>
                          <a:rPr lang="en-US" altLang="zh-CN" sz="1400" i="1" kern="100">
                            <a:latin typeface="Cambria Math" panose="02040503050406030204" pitchFamily="18" charset="0"/>
                            <a:ea typeface="宋体" panose="02010600030101010101" pitchFamily="2" charset="-122"/>
                          </a:rPr>
                          <m:t>1</m:t>
                        </m:r>
                      </m:sub>
                    </m:sSub>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𝑏</m:t>
                        </m:r>
                      </m:e>
                      <m:sub>
                        <m:r>
                          <a:rPr lang="en-US" altLang="zh-CN" sz="1400" i="1" kern="100">
                            <a:latin typeface="Cambria Math" panose="02040503050406030204" pitchFamily="18" charset="0"/>
                            <a:ea typeface="宋体" panose="02010600030101010101" pitchFamily="2" charset="-122"/>
                          </a:rPr>
                          <m:t>𝑘</m:t>
                        </m:r>
                      </m:sub>
                    </m:sSub>
                  </m:oMath>
                </a14:m>
                <a:r>
                  <a:rPr lang="en-US" altLang="zh-CN" sz="1400" kern="100">
                    <a:latin typeface="Times New Roman" panose="02020603050405020304" pitchFamily="18" charset="0"/>
                    <a:ea typeface="宋体" panose="02010600030101010101" pitchFamily="2" charset="-122"/>
                  </a:rPr>
                  <a:t> </a:t>
                </a:r>
                <a:r>
                  <a:rPr lang="zh-CN" altLang="zh-CN" sz="1400" kern="100">
                    <a:latin typeface="Times New Roman" panose="02020603050405020304" pitchFamily="18" charset="0"/>
                    <a:ea typeface="宋体" panose="02010600030101010101" pitchFamily="2" charset="-122"/>
                  </a:rPr>
                  <a:t>中间值</a:t>
                </a:r>
              </a:p>
              <a:p>
                <a:pPr indent="127000" algn="just">
                  <a:lnSpc>
                    <a:spcPct val="120000"/>
                  </a:lnSpc>
                  <a:spcAft>
                    <a:spcPts val="0"/>
                  </a:spcAft>
                </a:pPr>
                <a:r>
                  <a:rPr lang="en-US" altLang="zh-CN" sz="1400" kern="100">
                    <a:latin typeface="Times New Roman" panose="02020603050405020304" pitchFamily="18" charset="0"/>
                    <a:ea typeface="宋体" panose="02010600030101010101" pitchFamily="2" charset="-122"/>
                  </a:rPr>
                  <a:t>    </a:t>
                </a: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𝑎</m:t>
                        </m:r>
                      </m:e>
                      <m:sub>
                        <m:r>
                          <a:rPr lang="en-US" altLang="zh-CN" sz="1400" i="1" kern="100">
                            <a:latin typeface="Cambria Math" panose="02040503050406030204" pitchFamily="18" charset="0"/>
                            <a:ea typeface="宋体" panose="02010600030101010101" pitchFamily="2" charset="-122"/>
                          </a:rPr>
                          <m:t>𝑘</m:t>
                        </m:r>
                      </m:sub>
                    </m:sSub>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𝜎</m:t>
                    </m:r>
                    <m:d>
                      <m:dPr>
                        <m:ctrlPr>
                          <a:rPr lang="zh-CN" altLang="zh-CN" sz="1400" i="1" kern="100">
                            <a:latin typeface="Cambria Math" panose="02040503050406030204" pitchFamily="18" charset="0"/>
                            <a:ea typeface="Cambria Math" panose="02040503050406030204" pitchFamily="18" charset="0"/>
                          </a:rPr>
                        </m:ctrlPr>
                      </m:dPr>
                      <m:e>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𝑧</m:t>
                            </m:r>
                          </m:e>
                          <m:sub>
                            <m:r>
                              <a:rPr lang="en-US" altLang="zh-CN" sz="1400" i="1" kern="100">
                                <a:latin typeface="Cambria Math" panose="02040503050406030204" pitchFamily="18" charset="0"/>
                                <a:ea typeface="宋体" panose="02010600030101010101" pitchFamily="2" charset="-122"/>
                              </a:rPr>
                              <m:t>𝑘</m:t>
                            </m:r>
                          </m:sub>
                        </m:sSub>
                      </m:e>
                    </m:d>
                  </m:oMath>
                </a14:m>
                <a:r>
                  <a:rPr lang="en-US" altLang="zh-CN" sz="1400" kern="100">
                    <a:latin typeface="Times New Roman" panose="02020603050405020304" pitchFamily="18" charset="0"/>
                    <a:ea typeface="宋体" panose="02010600030101010101" pitchFamily="2" charset="-122"/>
                  </a:rPr>
                  <a:t> </a:t>
                </a:r>
                <a:r>
                  <a:rPr lang="zh-CN" altLang="zh-CN" sz="1400" kern="100">
                    <a:latin typeface="Times New Roman" panose="02020603050405020304" pitchFamily="18" charset="0"/>
                    <a:ea typeface="宋体" panose="02010600030101010101" pitchFamily="2" charset="-122"/>
                  </a:rPr>
                  <a:t>激活函数</a:t>
                </a:r>
                <a:r>
                  <a:rPr lang="en-US" altLang="zh-CN" sz="1400" kern="100">
                    <a:latin typeface="Times New Roman" panose="02020603050405020304" pitchFamily="18" charset="0"/>
                    <a:ea typeface="宋体" panose="02010600030101010101" pitchFamily="2" charset="-122"/>
                  </a:rPr>
                  <a:t>  </a:t>
                </a:r>
                <a:endParaRPr lang="zh-CN" altLang="zh-CN" sz="1400" kern="100">
                  <a:latin typeface="Times New Roman" panose="02020603050405020304" pitchFamily="18" charset="0"/>
                  <a:ea typeface="宋体" panose="02010600030101010101" pitchFamily="2" charset="-122"/>
                </a:endParaRPr>
              </a:p>
              <a:p>
                <a:pPr indent="127000" algn="just">
                  <a:lnSpc>
                    <a:spcPct val="120000"/>
                  </a:lnSpc>
                  <a:spcAft>
                    <a:spcPts val="0"/>
                  </a:spcAft>
                </a:pPr>
                <a:r>
                  <a:rPr lang="en-US" altLang="zh-CN" sz="1400" kern="100">
                    <a:latin typeface="Times New Roman" panose="02020603050405020304" pitchFamily="18" charset="0"/>
                    <a:ea typeface="宋体" panose="02010600030101010101" pitchFamily="2" charset="-122"/>
                  </a:rPr>
                  <a:t>end for</a:t>
                </a:r>
                <a:endParaRPr lang="zh-CN" altLang="zh-CN" sz="1400" kern="100">
                  <a:latin typeface="Times New Roman" panose="02020603050405020304" pitchFamily="18" charset="0"/>
                  <a:ea typeface="宋体" panose="02010600030101010101" pitchFamily="2" charset="-122"/>
                </a:endParaRPr>
              </a:p>
              <a:p>
                <a:pPr indent="127000" algn="just">
                  <a:lnSpc>
                    <a:spcPct val="120000"/>
                  </a:lnSpc>
                  <a:spcAft>
                    <a:spcPts val="0"/>
                  </a:spcAft>
                </a:pPr>
                <a:r>
                  <a:rPr lang="en-US" altLang="zh-CN" sz="1400" kern="100">
                    <a:latin typeface="Times New Roman" panose="02020603050405020304" pitchFamily="18" charset="0"/>
                    <a:ea typeface="宋体" panose="02010600030101010101" pitchFamily="2" charset="-122"/>
                  </a:rPr>
                  <a:t>2</a:t>
                </a:r>
                <a:r>
                  <a:rPr lang="zh-CN" altLang="zh-CN" sz="1400" kern="100">
                    <a:latin typeface="Times New Roman" panose="02020603050405020304" pitchFamily="18" charset="0"/>
                    <a:ea typeface="宋体" panose="02010600030101010101" pitchFamily="2" charset="-122"/>
                  </a:rPr>
                  <a:t>）反向传播</a:t>
                </a:r>
              </a:p>
              <a:p>
                <a:pPr indent="127000" algn="just">
                  <a:lnSpc>
                    <a:spcPct val="120000"/>
                  </a:lnSpc>
                  <a:spcAft>
                    <a:spcPts val="0"/>
                  </a:spcAft>
                </a:pPr>
                <a14:m>
                  <m:oMath xmlns:m="http://schemas.openxmlformats.org/officeDocument/2006/math">
                    <m:f>
                      <m:fPr>
                        <m:ctrlPr>
                          <a:rPr lang="zh-CN" altLang="zh-CN" sz="1400" i="1" kern="100">
                            <a:latin typeface="Cambria Math" panose="02040503050406030204" pitchFamily="18" charset="0"/>
                            <a:ea typeface="Cambria Math" panose="02040503050406030204" pitchFamily="18" charset="0"/>
                          </a:rPr>
                        </m:ctrlPr>
                      </m:fPr>
                      <m:num>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𝐶</m:t>
                        </m:r>
                      </m:num>
                      <m:den>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𝑎</m:t>
                            </m:r>
                          </m:e>
                          <m:sub>
                            <m:r>
                              <a:rPr lang="en-US" altLang="zh-CN" sz="1400" i="1" kern="100">
                                <a:latin typeface="Cambria Math" panose="02040503050406030204" pitchFamily="18" charset="0"/>
                                <a:ea typeface="宋体" panose="02010600030101010101" pitchFamily="2" charset="-122"/>
                              </a:rPr>
                              <m:t>𝐿</m:t>
                            </m:r>
                          </m:sub>
                        </m:sSub>
                      </m:den>
                    </m:f>
                  </m:oMath>
                </a14:m>
                <a:r>
                  <a:rPr lang="en-US" altLang="zh-CN" sz="1400" kern="100">
                    <a:latin typeface="Times New Roman" panose="02020603050405020304" pitchFamily="18" charset="0"/>
                    <a:ea typeface="宋体" panose="02010600030101010101" pitchFamily="2" charset="-122"/>
                  </a:rPr>
                  <a:t> </a:t>
                </a:r>
                <a:r>
                  <a:rPr lang="zh-CN" altLang="zh-CN" sz="1400" kern="100">
                    <a:latin typeface="Times New Roman" panose="02020603050405020304" pitchFamily="18" charset="0"/>
                    <a:ea typeface="宋体" panose="02010600030101010101" pitchFamily="2" charset="-122"/>
                  </a:rPr>
                  <a:t>计算输出层激活值的偏导数</a:t>
                </a:r>
              </a:p>
              <a:p>
                <a:pPr indent="127000" algn="just">
                  <a:lnSpc>
                    <a:spcPct val="120000"/>
                  </a:lnSpc>
                  <a:spcAft>
                    <a:spcPts val="0"/>
                  </a:spcAft>
                </a:pPr>
                <a:r>
                  <a:rPr lang="en-US" altLang="zh-CN" sz="1400" kern="100">
                    <a:latin typeface="Times New Roman" panose="02020603050405020304" pitchFamily="18" charset="0"/>
                    <a:ea typeface="宋体" panose="02010600030101010101" pitchFamily="2" charset="-122"/>
                  </a:rPr>
                  <a:t>for k = L to 2 do</a:t>
                </a:r>
                <a:endParaRPr lang="zh-CN" altLang="zh-CN" sz="1400" kern="100">
                  <a:latin typeface="Times New Roman" panose="02020603050405020304" pitchFamily="18" charset="0"/>
                  <a:ea typeface="宋体" panose="02010600030101010101" pitchFamily="2" charset="-122"/>
                </a:endParaRPr>
              </a:p>
              <a:p>
                <a:pPr indent="127000" algn="just">
                  <a:lnSpc>
                    <a:spcPct val="120000"/>
                  </a:lnSpc>
                  <a:spcAft>
                    <a:spcPts val="0"/>
                  </a:spcAft>
                </a:pPr>
                <a:r>
                  <a:rPr lang="en-US" altLang="zh-CN" sz="1400" kern="100">
                    <a:latin typeface="Times New Roman" panose="02020603050405020304" pitchFamily="18" charset="0"/>
                    <a:ea typeface="宋体" panose="02010600030101010101" pitchFamily="2" charset="-122"/>
                  </a:rPr>
                  <a:t>    </a:t>
                </a:r>
                <a14:m>
                  <m:oMath xmlns:m="http://schemas.openxmlformats.org/officeDocument/2006/math">
                    <m:f>
                      <m:fPr>
                        <m:ctrlPr>
                          <a:rPr lang="zh-CN" altLang="zh-CN" sz="1400" i="1" kern="100">
                            <a:latin typeface="Cambria Math" panose="02040503050406030204" pitchFamily="18" charset="0"/>
                            <a:ea typeface="Cambria Math" panose="02040503050406030204" pitchFamily="18" charset="0"/>
                          </a:rPr>
                        </m:ctrlPr>
                      </m:fPr>
                      <m:num>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𝐶</m:t>
                        </m:r>
                      </m:num>
                      <m:den>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𝑧</m:t>
                            </m:r>
                          </m:e>
                          <m:sub>
                            <m:r>
                              <a:rPr lang="en-US" altLang="zh-CN" sz="1400" i="1" kern="100">
                                <a:latin typeface="Cambria Math" panose="02040503050406030204" pitchFamily="18" charset="0"/>
                                <a:ea typeface="宋体" panose="02010600030101010101" pitchFamily="2" charset="-122"/>
                              </a:rPr>
                              <m:t>𝑘</m:t>
                            </m:r>
                          </m:sub>
                        </m:sSub>
                      </m:den>
                    </m:f>
                    <m:r>
                      <a:rPr lang="en-US" altLang="zh-CN" sz="1400" i="1" kern="100">
                        <a:latin typeface="Cambria Math" panose="02040503050406030204" pitchFamily="18" charset="0"/>
                        <a:ea typeface="宋体" panose="02010600030101010101" pitchFamily="2" charset="-122"/>
                      </a:rPr>
                      <m:t>=</m:t>
                    </m:r>
                    <m:f>
                      <m:fPr>
                        <m:ctrlPr>
                          <a:rPr lang="zh-CN" altLang="zh-CN" sz="1400" i="1" kern="100">
                            <a:latin typeface="Cambria Math" panose="02040503050406030204" pitchFamily="18" charset="0"/>
                            <a:ea typeface="Cambria Math" panose="02040503050406030204" pitchFamily="18" charset="0"/>
                          </a:rPr>
                        </m:ctrlPr>
                      </m:fPr>
                      <m:num>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𝐶</m:t>
                        </m:r>
                      </m:num>
                      <m:den>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𝑧</m:t>
                            </m:r>
                          </m:e>
                          <m:sub>
                            <m:r>
                              <a:rPr lang="en-US" altLang="zh-CN" sz="1400" i="1" kern="100">
                                <a:latin typeface="Cambria Math" panose="02040503050406030204" pitchFamily="18" charset="0"/>
                                <a:ea typeface="宋体" panose="02010600030101010101" pitchFamily="2" charset="-122"/>
                              </a:rPr>
                              <m:t>𝑘</m:t>
                            </m:r>
                          </m:sub>
                        </m:sSub>
                      </m:den>
                    </m:f>
                    <m:r>
                      <a:rPr lang="zh-CN" altLang="zh-CN" sz="1400" i="1" kern="100">
                        <a:latin typeface="Cambria Math" panose="02040503050406030204" pitchFamily="18" charset="0"/>
                        <a:ea typeface="宋体" panose="02010600030101010101" pitchFamily="2" charset="-122"/>
                      </a:rPr>
                      <m:t>·</m:t>
                    </m:r>
                    <m:sSup>
                      <m:sSupPr>
                        <m:ctrlPr>
                          <a:rPr lang="zh-CN" altLang="zh-CN" sz="1400" i="1" kern="100">
                            <a:latin typeface="Cambria Math" panose="02040503050406030204" pitchFamily="18" charset="0"/>
                            <a:ea typeface="Cambria Math" panose="02040503050406030204" pitchFamily="18" charset="0"/>
                          </a:rPr>
                        </m:ctrlPr>
                      </m:sSupPr>
                      <m:e>
                        <m:r>
                          <a:rPr lang="en-US" altLang="zh-CN" sz="1400" i="1" kern="100">
                            <a:latin typeface="Cambria Math" panose="02040503050406030204" pitchFamily="18" charset="0"/>
                            <a:ea typeface="宋体" panose="02010600030101010101" pitchFamily="2" charset="-122"/>
                          </a:rPr>
                          <m:t>𝜎</m:t>
                        </m:r>
                      </m:e>
                      <m:sup>
                        <m:r>
                          <a:rPr lang="en-US" altLang="zh-CN" sz="1400" i="1" kern="100">
                            <a:latin typeface="Cambria Math" panose="02040503050406030204" pitchFamily="18" charset="0"/>
                            <a:ea typeface="宋体" panose="02010600030101010101" pitchFamily="2" charset="-122"/>
                          </a:rPr>
                          <m:t>′</m:t>
                        </m:r>
                      </m:sup>
                    </m:sSup>
                    <m:d>
                      <m:dPr>
                        <m:ctrlPr>
                          <a:rPr lang="zh-CN" altLang="zh-CN" sz="1400" i="1" kern="100">
                            <a:latin typeface="Cambria Math" panose="02040503050406030204" pitchFamily="18" charset="0"/>
                            <a:ea typeface="Cambria Math" panose="02040503050406030204" pitchFamily="18" charset="0"/>
                          </a:rPr>
                        </m:ctrlPr>
                      </m:dPr>
                      <m:e>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𝑧</m:t>
                            </m:r>
                          </m:e>
                          <m:sub>
                            <m:r>
                              <a:rPr lang="en-US" altLang="zh-CN" sz="1400" i="1" kern="100">
                                <a:latin typeface="Cambria Math" panose="02040503050406030204" pitchFamily="18" charset="0"/>
                                <a:ea typeface="宋体" panose="02010600030101010101" pitchFamily="2" charset="-122"/>
                              </a:rPr>
                              <m:t>𝑘</m:t>
                            </m:r>
                          </m:sub>
                        </m:sSub>
                      </m:e>
                    </m:d>
                  </m:oMath>
                </a14:m>
                <a:endParaRPr lang="zh-CN" altLang="zh-CN" sz="1400" kern="100">
                  <a:latin typeface="Times New Roman" panose="02020603050405020304" pitchFamily="18" charset="0"/>
                  <a:ea typeface="宋体" panose="02010600030101010101" pitchFamily="2" charset="-122"/>
                </a:endParaRPr>
              </a:p>
              <a:p>
                <a:pPr indent="127000" algn="just">
                  <a:lnSpc>
                    <a:spcPct val="120000"/>
                  </a:lnSpc>
                  <a:spcAft>
                    <a:spcPts val="0"/>
                  </a:spcAft>
                </a:pPr>
                <a:r>
                  <a:rPr lang="en-US" altLang="zh-CN" sz="1400" kern="100">
                    <a:latin typeface="Times New Roman" panose="02020603050405020304" pitchFamily="18" charset="0"/>
                    <a:ea typeface="宋体" panose="02010600030101010101" pitchFamily="2" charset="-122"/>
                  </a:rPr>
                  <a:t>    </a:t>
                </a:r>
                <a14:m>
                  <m:oMath xmlns:m="http://schemas.openxmlformats.org/officeDocument/2006/math">
                    <m:f>
                      <m:fPr>
                        <m:ctrlPr>
                          <a:rPr lang="zh-CN" altLang="zh-CN" sz="1400" i="1" kern="100">
                            <a:latin typeface="Cambria Math" panose="02040503050406030204" pitchFamily="18" charset="0"/>
                            <a:ea typeface="Cambria Math" panose="02040503050406030204" pitchFamily="18" charset="0"/>
                          </a:rPr>
                        </m:ctrlPr>
                      </m:fPr>
                      <m:num>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𝐶</m:t>
                        </m:r>
                      </m:num>
                      <m:den>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𝑎</m:t>
                            </m:r>
                          </m:e>
                          <m:sub>
                            <m:r>
                              <a:rPr lang="en-US" altLang="zh-CN" sz="1400" i="1" kern="100">
                                <a:latin typeface="Cambria Math" panose="02040503050406030204" pitchFamily="18" charset="0"/>
                                <a:ea typeface="宋体" panose="02010600030101010101" pitchFamily="2" charset="-122"/>
                              </a:rPr>
                              <m:t>𝑘</m:t>
                            </m:r>
                            <m:r>
                              <a:rPr lang="en-US" altLang="zh-CN" sz="1400" i="1" kern="100">
                                <a:latin typeface="Cambria Math" panose="02040503050406030204" pitchFamily="18" charset="0"/>
                                <a:ea typeface="宋体" panose="02010600030101010101" pitchFamily="2" charset="-122"/>
                              </a:rPr>
                              <m:t>−1</m:t>
                            </m:r>
                          </m:sub>
                        </m:sSub>
                      </m:den>
                    </m:f>
                    <m:r>
                      <a:rPr lang="en-US" altLang="zh-CN" sz="1400" i="1" kern="100">
                        <a:latin typeface="Cambria Math" panose="02040503050406030204" pitchFamily="18" charset="0"/>
                        <a:ea typeface="宋体" panose="02010600030101010101" pitchFamily="2" charset="-122"/>
                      </a:rPr>
                      <m:t>=</m:t>
                    </m:r>
                    <m:sSup>
                      <m:sSupPr>
                        <m:ctrlPr>
                          <a:rPr lang="zh-CN" altLang="zh-CN" sz="1400" i="1" kern="100">
                            <a:latin typeface="Cambria Math" panose="02040503050406030204" pitchFamily="18" charset="0"/>
                            <a:ea typeface="Cambria Math" panose="02040503050406030204" pitchFamily="18" charset="0"/>
                          </a:rPr>
                        </m:ctrlPr>
                      </m:sSupPr>
                      <m:e>
                        <m:d>
                          <m:dPr>
                            <m:ctrlPr>
                              <a:rPr lang="zh-CN" altLang="zh-CN" sz="1400" i="1" kern="100">
                                <a:latin typeface="Cambria Math" panose="02040503050406030204" pitchFamily="18" charset="0"/>
                                <a:ea typeface="Cambria Math" panose="02040503050406030204" pitchFamily="18" charset="0"/>
                              </a:rPr>
                            </m:ctrlPr>
                          </m:dPr>
                          <m:e>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𝑘</m:t>
                                </m:r>
                              </m:sub>
                            </m:sSub>
                          </m:e>
                        </m:d>
                      </m:e>
                      <m:sup>
                        <m:r>
                          <a:rPr lang="en-US" altLang="zh-CN" sz="1400" i="1" kern="100">
                            <a:latin typeface="Cambria Math" panose="02040503050406030204" pitchFamily="18" charset="0"/>
                            <a:ea typeface="宋体" panose="02010600030101010101" pitchFamily="2" charset="-122"/>
                          </a:rPr>
                          <m:t>𝑇</m:t>
                        </m:r>
                      </m:sup>
                    </m:sSup>
                    <m:r>
                      <a:rPr lang="zh-CN" altLang="zh-CN" sz="1400" i="1" kern="100">
                        <a:latin typeface="Cambria Math" panose="02040503050406030204" pitchFamily="18" charset="0"/>
                        <a:ea typeface="宋体" panose="02010600030101010101" pitchFamily="2" charset="-122"/>
                      </a:rPr>
                      <m:t>·</m:t>
                    </m:r>
                    <m:f>
                      <m:fPr>
                        <m:ctrlPr>
                          <a:rPr lang="zh-CN" altLang="zh-CN" sz="1400" i="1" kern="100">
                            <a:latin typeface="Cambria Math" panose="02040503050406030204" pitchFamily="18" charset="0"/>
                            <a:ea typeface="Cambria Math" panose="02040503050406030204" pitchFamily="18" charset="0"/>
                          </a:rPr>
                        </m:ctrlPr>
                      </m:fPr>
                      <m:num>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𝐶</m:t>
                        </m:r>
                      </m:num>
                      <m:den>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𝑧</m:t>
                            </m:r>
                          </m:e>
                          <m:sub>
                            <m:r>
                              <a:rPr lang="en-US" altLang="zh-CN" sz="1400" i="1" kern="100">
                                <a:latin typeface="Cambria Math" panose="02040503050406030204" pitchFamily="18" charset="0"/>
                                <a:ea typeface="宋体" panose="02010600030101010101" pitchFamily="2" charset="-122"/>
                              </a:rPr>
                              <m:t>𝑘</m:t>
                            </m:r>
                          </m:sub>
                        </m:sSub>
                      </m:den>
                    </m:f>
                  </m:oMath>
                </a14:m>
                <a:endParaRPr lang="zh-CN" altLang="zh-CN" sz="1400" kern="100">
                  <a:latin typeface="Times New Roman" panose="02020603050405020304" pitchFamily="18" charset="0"/>
                  <a:ea typeface="宋体" panose="02010600030101010101" pitchFamily="2" charset="-122"/>
                </a:endParaRPr>
              </a:p>
              <a:p>
                <a:pPr indent="342900" algn="just">
                  <a:lnSpc>
                    <a:spcPct val="120000"/>
                  </a:lnSpc>
                  <a:spcAft>
                    <a:spcPts val="0"/>
                  </a:spcAft>
                </a:pPr>
                <a14:m>
                  <m:oMath xmlns:m="http://schemas.openxmlformats.org/officeDocument/2006/math">
                    <m:f>
                      <m:fPr>
                        <m:ctrlPr>
                          <a:rPr lang="zh-CN" altLang="zh-CN" sz="1400" i="1" kern="100">
                            <a:latin typeface="Cambria Math" panose="02040503050406030204" pitchFamily="18" charset="0"/>
                            <a:ea typeface="Cambria Math" panose="02040503050406030204" pitchFamily="18" charset="0"/>
                          </a:rPr>
                        </m:ctrlPr>
                      </m:fPr>
                      <m:num>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𝐶</m:t>
                        </m:r>
                      </m:num>
                      <m:den>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𝑏</m:t>
                            </m:r>
                          </m:sub>
                        </m:sSub>
                      </m:den>
                    </m:f>
                    <m:r>
                      <a:rPr lang="en-US" altLang="zh-CN" sz="1400" i="1" kern="100">
                        <a:latin typeface="Cambria Math" panose="02040503050406030204" pitchFamily="18" charset="0"/>
                        <a:ea typeface="宋体" panose="02010600030101010101" pitchFamily="2" charset="-122"/>
                      </a:rPr>
                      <m:t>=</m:t>
                    </m:r>
                    <m:f>
                      <m:fPr>
                        <m:ctrlPr>
                          <a:rPr lang="zh-CN" altLang="zh-CN" sz="1400" i="1" kern="100">
                            <a:latin typeface="Cambria Math" panose="02040503050406030204" pitchFamily="18" charset="0"/>
                            <a:ea typeface="Cambria Math" panose="02040503050406030204" pitchFamily="18" charset="0"/>
                          </a:rPr>
                        </m:ctrlPr>
                      </m:fPr>
                      <m:num>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𝐶</m:t>
                        </m:r>
                      </m:num>
                      <m:den>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𝑧</m:t>
                            </m:r>
                          </m:e>
                          <m:sub>
                            <m:r>
                              <a:rPr lang="en-US" altLang="zh-CN" sz="1400" i="1" kern="100">
                                <a:latin typeface="Cambria Math" panose="02040503050406030204" pitchFamily="18" charset="0"/>
                                <a:ea typeface="宋体" panose="02010600030101010101" pitchFamily="2" charset="-122"/>
                              </a:rPr>
                              <m:t>𝑘</m:t>
                            </m:r>
                          </m:sub>
                        </m:sSub>
                      </m:den>
                    </m:f>
                    <m:r>
                      <a:rPr lang="zh-CN" altLang="zh-CN" sz="1400" i="1" kern="100">
                        <a:latin typeface="Cambria Math" panose="02040503050406030204" pitchFamily="18" charset="0"/>
                        <a:ea typeface="宋体" panose="02010600030101010101" pitchFamily="2" charset="-122"/>
                      </a:rPr>
                      <m:t>·</m:t>
                    </m:r>
                    <m:sSup>
                      <m:sSupPr>
                        <m:ctrlPr>
                          <a:rPr lang="zh-CN" altLang="zh-CN" sz="1400" i="1" kern="100">
                            <a:latin typeface="Cambria Math" panose="02040503050406030204" pitchFamily="18" charset="0"/>
                            <a:ea typeface="Cambria Math" panose="02040503050406030204" pitchFamily="18" charset="0"/>
                          </a:rPr>
                        </m:ctrlPr>
                      </m:sSupPr>
                      <m:e>
                        <m:d>
                          <m:dPr>
                            <m:ctrlPr>
                              <a:rPr lang="zh-CN" altLang="zh-CN" sz="1400" i="1" kern="100">
                                <a:latin typeface="Cambria Math" panose="02040503050406030204" pitchFamily="18" charset="0"/>
                                <a:ea typeface="Cambria Math" panose="02040503050406030204" pitchFamily="18" charset="0"/>
                              </a:rPr>
                            </m:ctrlPr>
                          </m:dPr>
                          <m:e>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𝑎</m:t>
                                </m:r>
                              </m:e>
                              <m:sub>
                                <m:r>
                                  <a:rPr lang="en-US" altLang="zh-CN" sz="1400" i="1" kern="100">
                                    <a:latin typeface="Cambria Math" panose="02040503050406030204" pitchFamily="18" charset="0"/>
                                    <a:ea typeface="宋体" panose="02010600030101010101" pitchFamily="2" charset="-122"/>
                                  </a:rPr>
                                  <m:t>𝑘</m:t>
                                </m:r>
                                <m:r>
                                  <a:rPr lang="zh-CN" altLang="en-US" sz="1400" i="1" kern="100">
                                    <a:latin typeface="Cambria Math" panose="02040503050406030204" pitchFamily="18" charset="0"/>
                                    <a:ea typeface="微软雅黑" panose="020B0503020204020204" pitchFamily="34" charset="-122"/>
                                    <a:cs typeface="微软雅黑" panose="020B0503020204020204" pitchFamily="34" charset="-122"/>
                                  </a:rPr>
                                  <m:t>−</m:t>
                                </m:r>
                                <m:r>
                                  <a:rPr lang="en-US" altLang="zh-CN" sz="1400" i="1" kern="100">
                                    <a:latin typeface="Cambria Math" panose="02040503050406030204" pitchFamily="18" charset="0"/>
                                    <a:ea typeface="宋体" panose="02010600030101010101" pitchFamily="2" charset="-122"/>
                                  </a:rPr>
                                  <m:t>1</m:t>
                                </m:r>
                              </m:sub>
                            </m:sSub>
                          </m:e>
                        </m:d>
                      </m:e>
                      <m:sup>
                        <m:r>
                          <a:rPr lang="en-US" altLang="zh-CN" sz="1400" i="1" kern="100">
                            <a:latin typeface="Cambria Math" panose="02040503050406030204" pitchFamily="18" charset="0"/>
                            <a:ea typeface="宋体" panose="02010600030101010101" pitchFamily="2" charset="-122"/>
                          </a:rPr>
                          <m:t>𝑇</m:t>
                        </m:r>
                      </m:sup>
                    </m:sSup>
                  </m:oMath>
                </a14:m>
                <a:r>
                  <a:rPr lang="en-US" altLang="zh-CN" sz="1400" kern="100">
                    <a:latin typeface="Times New Roman" panose="02020603050405020304" pitchFamily="18" charset="0"/>
                    <a:ea typeface="宋体" panose="02010600030101010101" pitchFamily="2" charset="-122"/>
                  </a:rPr>
                  <a:t> </a:t>
                </a:r>
                <a:r>
                  <a:rPr lang="zh-CN" altLang="zh-CN" sz="1400" kern="100">
                    <a:latin typeface="Times New Roman" panose="02020603050405020304" pitchFamily="18" charset="0"/>
                    <a:ea typeface="宋体" panose="02010600030101010101" pitchFamily="2" charset="-122"/>
                  </a:rPr>
                  <a:t>计算</a:t>
                </a: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𝑏</m:t>
                        </m:r>
                      </m:sub>
                    </m:sSub>
                  </m:oMath>
                </a14:m>
                <a:r>
                  <a:rPr lang="zh-CN" altLang="zh-CN" sz="1400" kern="100">
                    <a:latin typeface="Times New Roman" panose="02020603050405020304" pitchFamily="18" charset="0"/>
                    <a:ea typeface="宋体" panose="02010600030101010101" pitchFamily="2" charset="-122"/>
                  </a:rPr>
                  <a:t>的梯度，即：对</a:t>
                </a: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𝑘</m:t>
                        </m:r>
                      </m:sub>
                    </m:sSub>
                  </m:oMath>
                </a14:m>
                <a:r>
                  <a:rPr lang="zh-CN" altLang="zh-CN" sz="1400" kern="100">
                    <a:latin typeface="Times New Roman" panose="02020603050405020304" pitchFamily="18" charset="0"/>
                    <a:ea typeface="宋体" panose="02010600030101010101" pitchFamily="2" charset="-122"/>
                  </a:rPr>
                  <a:t>量化之后的梯度</a:t>
                </a:r>
              </a:p>
              <a:p>
                <a:pPr indent="342900" algn="just">
                  <a:lnSpc>
                    <a:spcPct val="120000"/>
                  </a:lnSpc>
                  <a:spcAft>
                    <a:spcPts val="0"/>
                  </a:spcAft>
                </a:pPr>
                <a14:m>
                  <m:oMath xmlns:m="http://schemas.openxmlformats.org/officeDocument/2006/math">
                    <m:f>
                      <m:fPr>
                        <m:ctrlPr>
                          <a:rPr lang="zh-CN" altLang="zh-CN" sz="1400" i="1" kern="100">
                            <a:latin typeface="Cambria Math" panose="02040503050406030204" pitchFamily="18" charset="0"/>
                            <a:ea typeface="Cambria Math" panose="02040503050406030204" pitchFamily="18" charset="0"/>
                          </a:rPr>
                        </m:ctrlPr>
                      </m:fPr>
                      <m:num>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𝐶</m:t>
                        </m:r>
                      </m:num>
                      <m:den>
                        <m:r>
                          <a:rPr lang="en-US" altLang="zh-CN" sz="1400" i="1" kern="100">
                            <a:latin typeface="Cambria Math" panose="02040503050406030204" pitchFamily="18" charset="0"/>
                            <a:ea typeface="宋体" panose="02010600030101010101" pitchFamily="2" charset="-122"/>
                          </a:rPr>
                          <m:t>𝑑</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𝑏</m:t>
                            </m:r>
                          </m:e>
                          <m:sub>
                            <m:r>
                              <a:rPr lang="en-US" altLang="zh-CN" sz="1400" i="1" kern="100">
                                <a:latin typeface="Cambria Math" panose="02040503050406030204" pitchFamily="18" charset="0"/>
                                <a:ea typeface="宋体" panose="02010600030101010101" pitchFamily="2" charset="-122"/>
                              </a:rPr>
                              <m:t>𝑘</m:t>
                            </m:r>
                          </m:sub>
                        </m:sSub>
                      </m:den>
                    </m:f>
                    <m:r>
                      <a:rPr lang="en-US" altLang="zh-CN" sz="1400" i="1" kern="100">
                        <a:latin typeface="Cambria Math" panose="02040503050406030204" pitchFamily="18" charset="0"/>
                        <a:ea typeface="宋体" panose="02010600030101010101" pitchFamily="2" charset="-122"/>
                      </a:rPr>
                      <m:t>=</m:t>
                    </m:r>
                    <m:f>
                      <m:fPr>
                        <m:ctrlPr>
                          <a:rPr lang="zh-CN" altLang="zh-CN" sz="1400" i="1" kern="100">
                            <a:latin typeface="Cambria Math" panose="02040503050406030204" pitchFamily="18" charset="0"/>
                            <a:ea typeface="Cambria Math" panose="02040503050406030204" pitchFamily="18" charset="0"/>
                          </a:rPr>
                        </m:ctrlPr>
                      </m:fPr>
                      <m:num>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𝐶</m:t>
                        </m:r>
                      </m:num>
                      <m:den>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𝑎</m:t>
                            </m:r>
                          </m:e>
                          <m:sub>
                            <m:r>
                              <a:rPr lang="en-US" altLang="zh-CN" sz="1400" i="1" kern="100">
                                <a:latin typeface="Cambria Math" panose="02040503050406030204" pitchFamily="18" charset="0"/>
                                <a:ea typeface="宋体" panose="02010600030101010101" pitchFamily="2" charset="-122"/>
                              </a:rPr>
                              <m:t>𝑘</m:t>
                            </m:r>
                          </m:sub>
                        </m:sSub>
                      </m:den>
                    </m:f>
                  </m:oMath>
                </a14:m>
                <a:r>
                  <a:rPr lang="en-US" altLang="zh-CN" sz="1400" kern="100">
                    <a:latin typeface="Times New Roman" panose="02020603050405020304" pitchFamily="18" charset="0"/>
                    <a:ea typeface="宋体" panose="02010600030101010101" pitchFamily="2" charset="-122"/>
                  </a:rPr>
                  <a:t> </a:t>
                </a:r>
                <a:r>
                  <a:rPr lang="zh-CN" altLang="zh-CN" sz="1400" kern="100">
                    <a:latin typeface="Times New Roman" panose="02020603050405020304" pitchFamily="18" charset="0"/>
                    <a:ea typeface="宋体" panose="02010600030101010101" pitchFamily="2" charset="-122"/>
                  </a:rPr>
                  <a:t>计算</a:t>
                </a: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𝑏</m:t>
                        </m:r>
                      </m:e>
                      <m:sub>
                        <m:r>
                          <a:rPr lang="en-US" altLang="zh-CN" sz="1400" i="1" kern="100">
                            <a:latin typeface="Cambria Math" panose="02040503050406030204" pitchFamily="18" charset="0"/>
                            <a:ea typeface="宋体" panose="02010600030101010101" pitchFamily="2" charset="-122"/>
                          </a:rPr>
                          <m:t>𝑘</m:t>
                        </m:r>
                      </m:sub>
                    </m:sSub>
                  </m:oMath>
                </a14:m>
                <a:r>
                  <a:rPr lang="zh-CN" altLang="zh-CN" sz="1400" kern="100">
                    <a:latin typeface="Times New Roman" panose="02020603050405020304" pitchFamily="18" charset="0"/>
                    <a:ea typeface="宋体" panose="02010600030101010101" pitchFamily="2" charset="-122"/>
                  </a:rPr>
                  <a:t>的梯度</a:t>
                </a:r>
              </a:p>
              <a:p>
                <a:pPr indent="342900" algn="just">
                  <a:lnSpc>
                    <a:spcPct val="120000"/>
                  </a:lnSpc>
                  <a:spcAft>
                    <a:spcPts val="0"/>
                  </a:spcAft>
                </a:pP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𝑘</m:t>
                        </m:r>
                      </m:sub>
                    </m:sSub>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𝑘</m:t>
                        </m:r>
                      </m:sub>
                    </m:sSub>
                    <m:r>
                      <a:rPr lang="zh-CN" altLang="en-US" sz="1400" i="1" kern="100">
                        <a:latin typeface="Cambria Math" panose="02040503050406030204" pitchFamily="18" charset="0"/>
                        <a:ea typeface="微软雅黑" panose="020B0503020204020204" pitchFamily="34" charset="-122"/>
                        <a:cs typeface="微软雅黑" panose="020B0503020204020204" pitchFamily="34" charset="-122"/>
                      </a:rPr>
                      <m:t>−</m:t>
                    </m:r>
                    <m:r>
                      <m:rPr>
                        <m:sty m:val="p"/>
                      </m:rPr>
                      <a:rPr lang="en-US" altLang="zh-CN" sz="1400" kern="100">
                        <a:latin typeface="Cambria Math" panose="02040503050406030204" pitchFamily="18" charset="0"/>
                        <a:ea typeface="微软雅黑" panose="020B0503020204020204" pitchFamily="34" charset="-122"/>
                        <a:cs typeface="微软雅黑" panose="020B0503020204020204" pitchFamily="34" charset="-122"/>
                      </a:rPr>
                      <m:t>μ</m:t>
                    </m:r>
                    <m:f>
                      <m:fPr>
                        <m:ctrlPr>
                          <a:rPr lang="zh-CN" altLang="zh-CN" sz="1400" i="1" kern="100">
                            <a:latin typeface="Cambria Math" panose="02040503050406030204" pitchFamily="18" charset="0"/>
                            <a:ea typeface="Cambria Math" panose="02040503050406030204" pitchFamily="18" charset="0"/>
                          </a:rPr>
                        </m:ctrlPr>
                      </m:fPr>
                      <m:num>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𝐶</m:t>
                        </m:r>
                      </m:num>
                      <m:den>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𝑏</m:t>
                            </m:r>
                          </m:sub>
                        </m:sSub>
                      </m:den>
                    </m:f>
                  </m:oMath>
                </a14:m>
                <a:r>
                  <a:rPr lang="en-US" altLang="zh-CN" sz="1400" kern="100">
                    <a:latin typeface="Times New Roman" panose="02020603050405020304" pitchFamily="18" charset="0"/>
                    <a:ea typeface="宋体" panose="02010600030101010101" pitchFamily="2" charset="-122"/>
                  </a:rPr>
                  <a:t> </a:t>
                </a:r>
                <a:r>
                  <a:rPr lang="zh-CN" altLang="zh-CN" sz="1400" kern="100">
                    <a:latin typeface="Times New Roman" panose="02020603050405020304" pitchFamily="18" charset="0"/>
                    <a:ea typeface="宋体" panose="02010600030101010101" pitchFamily="2" charset="-122"/>
                  </a:rPr>
                  <a:t>更新</a:t>
                </a: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𝑤</m:t>
                        </m:r>
                      </m:e>
                      <m:sub>
                        <m:r>
                          <a:rPr lang="en-US" altLang="zh-CN" sz="1400" i="1" kern="100">
                            <a:latin typeface="Cambria Math" panose="02040503050406030204" pitchFamily="18" charset="0"/>
                            <a:ea typeface="宋体" panose="02010600030101010101" pitchFamily="2" charset="-122"/>
                          </a:rPr>
                          <m:t>𝑘</m:t>
                        </m:r>
                      </m:sub>
                    </m:sSub>
                  </m:oMath>
                </a14:m>
                <a:r>
                  <a:rPr lang="zh-CN" altLang="zh-CN" sz="1400" kern="100">
                    <a:latin typeface="Times New Roman" panose="02020603050405020304" pitchFamily="18" charset="0"/>
                    <a:ea typeface="宋体" panose="02010600030101010101" pitchFamily="2" charset="-122"/>
                  </a:rPr>
                  <a:t>，相当于把量化之后的梯度赋值给了量化之前的梯度 </a:t>
                </a:r>
              </a:p>
              <a:p>
                <a:pPr indent="342900" algn="just">
                  <a:lnSpc>
                    <a:spcPct val="120000"/>
                  </a:lnSpc>
                  <a:spcAft>
                    <a:spcPts val="0"/>
                  </a:spcAft>
                </a:pP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𝑏</m:t>
                        </m:r>
                      </m:e>
                      <m:sub>
                        <m:r>
                          <a:rPr lang="en-US" altLang="zh-CN" sz="1400" i="1" kern="100">
                            <a:latin typeface="Cambria Math" panose="02040503050406030204" pitchFamily="18" charset="0"/>
                            <a:ea typeface="宋体" panose="02010600030101010101" pitchFamily="2" charset="-122"/>
                          </a:rPr>
                          <m:t>𝑘</m:t>
                        </m:r>
                      </m:sub>
                    </m:sSub>
                    <m:r>
                      <a:rPr lang="en-US" altLang="zh-CN" sz="1400" i="1" kern="100">
                        <a:latin typeface="Cambria Math" panose="02040503050406030204" pitchFamily="18" charset="0"/>
                        <a:ea typeface="宋体" panose="02010600030101010101" pitchFamily="2" charset="-122"/>
                      </a:rPr>
                      <m:t>←</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𝑏</m:t>
                        </m:r>
                      </m:e>
                      <m:sub>
                        <m:r>
                          <a:rPr lang="en-US" altLang="zh-CN" sz="1400" i="1" kern="100">
                            <a:latin typeface="Cambria Math" panose="02040503050406030204" pitchFamily="18" charset="0"/>
                            <a:ea typeface="宋体" panose="02010600030101010101" pitchFamily="2" charset="-122"/>
                          </a:rPr>
                          <m:t>𝑘</m:t>
                        </m:r>
                      </m:sub>
                    </m:sSub>
                    <m:r>
                      <a:rPr lang="zh-CN" altLang="en-US" sz="1400" i="1" kern="100">
                        <a:latin typeface="Cambria Math" panose="02040503050406030204" pitchFamily="18" charset="0"/>
                        <a:ea typeface="微软雅黑" panose="020B0503020204020204" pitchFamily="34" charset="-122"/>
                        <a:cs typeface="微软雅黑" panose="020B0503020204020204" pitchFamily="34" charset="-122"/>
                      </a:rPr>
                      <m:t>−</m:t>
                    </m:r>
                    <m:r>
                      <m:rPr>
                        <m:sty m:val="p"/>
                      </m:rPr>
                      <a:rPr lang="en-US" altLang="zh-CN" sz="1400" kern="100">
                        <a:latin typeface="Cambria Math" panose="02040503050406030204" pitchFamily="18" charset="0"/>
                        <a:ea typeface="微软雅黑" panose="020B0503020204020204" pitchFamily="34" charset="-122"/>
                        <a:cs typeface="微软雅黑" panose="020B0503020204020204" pitchFamily="34" charset="-122"/>
                      </a:rPr>
                      <m:t>μ</m:t>
                    </m:r>
                    <m:f>
                      <m:fPr>
                        <m:ctrlPr>
                          <a:rPr lang="zh-CN" altLang="zh-CN" sz="1400" i="1" kern="100">
                            <a:latin typeface="Cambria Math" panose="02040503050406030204" pitchFamily="18" charset="0"/>
                            <a:ea typeface="Cambria Math" panose="02040503050406030204" pitchFamily="18" charset="0"/>
                          </a:rPr>
                        </m:ctrlPr>
                      </m:fPr>
                      <m:num>
                        <m:r>
                          <a:rPr lang="en-US" altLang="zh-CN" sz="1400" i="1" kern="100">
                            <a:latin typeface="Cambria Math" panose="02040503050406030204" pitchFamily="18" charset="0"/>
                            <a:ea typeface="宋体" panose="02010600030101010101" pitchFamily="2" charset="-122"/>
                          </a:rPr>
                          <m:t>𝜕</m:t>
                        </m:r>
                        <m:r>
                          <a:rPr lang="en-US" altLang="zh-CN" sz="1400" i="1" kern="100">
                            <a:latin typeface="Cambria Math" panose="02040503050406030204" pitchFamily="18" charset="0"/>
                            <a:ea typeface="宋体" panose="02010600030101010101" pitchFamily="2" charset="-122"/>
                          </a:rPr>
                          <m:t>𝐶</m:t>
                        </m:r>
                      </m:num>
                      <m:den>
                        <m:r>
                          <a:rPr lang="en-US" altLang="zh-CN" sz="1400" i="1" kern="100">
                            <a:latin typeface="Cambria Math" panose="02040503050406030204" pitchFamily="18" charset="0"/>
                            <a:ea typeface="宋体" panose="02010600030101010101" pitchFamily="2" charset="-122"/>
                          </a:rPr>
                          <m:t>𝑑</m:t>
                        </m:r>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𝑏</m:t>
                            </m:r>
                          </m:e>
                          <m:sub>
                            <m:r>
                              <a:rPr lang="en-US" altLang="zh-CN" sz="1400" i="1" kern="100">
                                <a:latin typeface="Cambria Math" panose="02040503050406030204" pitchFamily="18" charset="0"/>
                                <a:ea typeface="宋体" panose="02010600030101010101" pitchFamily="2" charset="-122"/>
                              </a:rPr>
                              <m:t>𝑘</m:t>
                            </m:r>
                          </m:sub>
                        </m:sSub>
                      </m:den>
                    </m:f>
                  </m:oMath>
                </a14:m>
                <a:r>
                  <a:rPr lang="en-US" altLang="zh-CN" sz="1400" kern="100">
                    <a:latin typeface="Times New Roman" panose="02020603050405020304" pitchFamily="18" charset="0"/>
                    <a:ea typeface="宋体" panose="02010600030101010101" pitchFamily="2" charset="-122"/>
                  </a:rPr>
                  <a:t> </a:t>
                </a:r>
                <a:r>
                  <a:rPr lang="zh-CN" altLang="zh-CN" sz="1400" kern="100">
                    <a:latin typeface="Times New Roman" panose="02020603050405020304" pitchFamily="18" charset="0"/>
                    <a:ea typeface="宋体" panose="02010600030101010101" pitchFamily="2" charset="-122"/>
                  </a:rPr>
                  <a:t>更新</a:t>
                </a:r>
                <a14:m>
                  <m:oMath xmlns:m="http://schemas.openxmlformats.org/officeDocument/2006/math">
                    <m:sSub>
                      <m:sSubPr>
                        <m:ctrlPr>
                          <a:rPr lang="zh-CN" altLang="zh-CN" sz="1400" i="1" kern="100">
                            <a:latin typeface="Cambria Math" panose="02040503050406030204" pitchFamily="18" charset="0"/>
                            <a:ea typeface="Cambria Math" panose="02040503050406030204" pitchFamily="18" charset="0"/>
                          </a:rPr>
                        </m:ctrlPr>
                      </m:sSubPr>
                      <m:e>
                        <m:r>
                          <a:rPr lang="en-US" altLang="zh-CN" sz="1400" i="1" kern="100">
                            <a:latin typeface="Cambria Math" panose="02040503050406030204" pitchFamily="18" charset="0"/>
                            <a:ea typeface="宋体" panose="02010600030101010101" pitchFamily="2" charset="-122"/>
                          </a:rPr>
                          <m:t>𝑏</m:t>
                        </m:r>
                      </m:e>
                      <m:sub>
                        <m:r>
                          <a:rPr lang="en-US" altLang="zh-CN" sz="1400" i="1" kern="100">
                            <a:latin typeface="Cambria Math" panose="02040503050406030204" pitchFamily="18" charset="0"/>
                            <a:ea typeface="宋体" panose="02010600030101010101" pitchFamily="2" charset="-122"/>
                          </a:rPr>
                          <m:t>𝑘</m:t>
                        </m:r>
                      </m:sub>
                    </m:sSub>
                  </m:oMath>
                </a14:m>
                <a:endParaRPr lang="zh-CN" altLang="zh-CN" sz="1400" kern="100">
                  <a:latin typeface="Times New Roman" panose="02020603050405020304" pitchFamily="18" charset="0"/>
                  <a:ea typeface="宋体" panose="02010600030101010101" pitchFamily="2" charset="-122"/>
                </a:endParaRPr>
              </a:p>
              <a:p>
                <a:pPr indent="127000" algn="just">
                  <a:lnSpc>
                    <a:spcPct val="120000"/>
                  </a:lnSpc>
                  <a:spcAft>
                    <a:spcPts val="0"/>
                  </a:spcAft>
                </a:pPr>
                <a:r>
                  <a:rPr lang="en-US" altLang="zh-CN" sz="1400" kern="100">
                    <a:latin typeface="Times New Roman" panose="02020603050405020304" pitchFamily="18" charset="0"/>
                    <a:ea typeface="宋体" panose="02010600030101010101" pitchFamily="2" charset="-122"/>
                  </a:rPr>
                  <a:t>end for</a:t>
                </a:r>
                <a:endParaRPr lang="zh-CN" altLang="zh-CN" sz="1400" kern="100">
                  <a:latin typeface="Times New Roman" panose="02020603050405020304" pitchFamily="18" charset="0"/>
                  <a:ea typeface="宋体" panose="02010600030101010101" pitchFamily="2" charset="-122"/>
                </a:endParaRPr>
              </a:p>
            </p:txBody>
          </p:sp>
        </mc:Choice>
        <mc:Fallback xmlns="">
          <p:sp>
            <p:nvSpPr>
              <p:cNvPr id="11" name="矩形 10"/>
              <p:cNvSpPr>
                <a:spLocks noRot="1" noChangeAspect="1" noMove="1" noResize="1" noEditPoints="1" noAdjustHandles="1" noChangeArrowheads="1" noChangeShapeType="1" noTextEdit="1"/>
              </p:cNvSpPr>
              <p:nvPr/>
            </p:nvSpPr>
            <p:spPr>
              <a:xfrm>
                <a:off x="89222" y="937531"/>
                <a:ext cx="8965556" cy="5801268"/>
              </a:xfrm>
              <a:prstGeom prst="rect">
                <a:avLst/>
              </a:prstGeom>
              <a:blipFill>
                <a:blip r:embed="rId2"/>
                <a:stretch>
                  <a:fillRect b="-21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958140417"/>
      </p:ext>
    </p:extLst>
  </p:cSld>
  <p:clrMapOvr>
    <a:masterClrMapping/>
  </p:clrMapOvr>
  <mc:AlternateContent xmlns:mc="http://schemas.openxmlformats.org/markup-compatibility/2006" xmlns:p14="http://schemas.microsoft.com/office/powerpoint/2010/main">
    <mc:Choice Requires="p14">
      <p:transition spd="slow" p14:dur="2000" advTm="4358"/>
    </mc:Choice>
    <mc:Fallback xmlns="">
      <p:transition spd="slow" advTm="4358"/>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量化</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0" name="Rectangle 4"/>
          <p:cNvSpPr>
            <a:spLocks noChangeArrowheads="1"/>
          </p:cNvSpPr>
          <p:nvPr/>
        </p:nvSpPr>
        <p:spPr bwMode="auto">
          <a:xfrm>
            <a:off x="1858575" y="1996965"/>
            <a:ext cx="1117391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sp>
            <p:nvSpPr>
              <p:cNvPr id="2" name="矩形 1"/>
              <p:cNvSpPr/>
              <p:nvPr/>
            </p:nvSpPr>
            <p:spPr>
              <a:xfrm>
                <a:off x="1858575" y="3376334"/>
                <a:ext cx="3747051" cy="111799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i="1">
                              <a:latin typeface="Cambria Math" panose="02040503050406030204" pitchFamily="18" charset="0"/>
                            </a:rPr>
                          </m:ctrlPr>
                        </m:sSubPr>
                        <m:e>
                          <m:r>
                            <a:rPr lang="zh-CN" altLang="en-US" i="1">
                              <a:latin typeface="Cambria Math" panose="02040503050406030204" pitchFamily="18" charset="0"/>
                            </a:rPr>
                            <m:t>𝑤</m:t>
                          </m:r>
                        </m:e>
                        <m:sub>
                          <m:r>
                            <a:rPr lang="zh-CN" altLang="en-US" i="1">
                              <a:latin typeface="Cambria Math" panose="02040503050406030204" pitchFamily="18" charset="0"/>
                            </a:rPr>
                            <m:t>𝑏</m:t>
                          </m:r>
                        </m:sub>
                      </m:sSub>
                      <m:r>
                        <a:rPr lang="zh-CN" altLang="en-US" i="0">
                          <a:latin typeface="Cambria Math" panose="02040503050406030204" pitchFamily="18" charset="0"/>
                        </a:rPr>
                        <m:t>=</m:t>
                      </m:r>
                      <m:d>
                        <m:dPr>
                          <m:begChr m:val="{"/>
                          <m:endChr m:val=""/>
                          <m:ctrlPr>
                            <a:rPr lang="zh-CN" altLang="en-US" i="1">
                              <a:latin typeface="Cambria Math" panose="02040503050406030204" pitchFamily="18" charset="0"/>
                            </a:rPr>
                          </m:ctrlPr>
                        </m:dPr>
                        <m:e>
                          <m:eqArr>
                            <m:eqArrPr>
                              <m:ctrlPr>
                                <a:rPr lang="zh-CN" altLang="en-US" i="1">
                                  <a:latin typeface="Cambria Math" panose="02040503050406030204" pitchFamily="18" charset="0"/>
                                </a:rPr>
                              </m:ctrlPr>
                            </m:eqArrPr>
                            <m:e>
                              <m:r>
                                <a:rPr lang="zh-CN" altLang="en-US" i="0">
                                  <a:latin typeface="Cambria Math" panose="02040503050406030204" pitchFamily="18" charset="0"/>
                                </a:rPr>
                                <m:t>&amp;+1,  </m:t>
                              </m:r>
                              <m:r>
                                <a:rPr lang="zh-CN" altLang="en-US" i="1">
                                  <a:latin typeface="Cambria Math" panose="02040503050406030204" pitchFamily="18" charset="0"/>
                                </a:rPr>
                                <m:t>𝑖𝑓</m:t>
                              </m:r>
                              <m:r>
                                <a:rPr lang="zh-CN" altLang="en-US" i="0">
                                  <a:latin typeface="Cambria Math" panose="02040503050406030204" pitchFamily="18" charset="0"/>
                                </a:rPr>
                                <m:t> </m:t>
                              </m:r>
                              <m:r>
                                <a:rPr lang="zh-CN" altLang="en-US" i="1">
                                  <a:latin typeface="Cambria Math" panose="02040503050406030204" pitchFamily="18" charset="0"/>
                                </a:rPr>
                                <m:t>𝑤</m:t>
                              </m:r>
                              <m:r>
                                <a:rPr lang="zh-CN" altLang="en-US" i="0">
                                  <a:latin typeface="Cambria Math" panose="02040503050406030204" pitchFamily="18" charset="0"/>
                                </a:rPr>
                                <m:t>&gt;0.15</m:t>
                              </m:r>
                            </m:e>
                            <m:e>
                              <m:r>
                                <a:rPr lang="zh-CN" altLang="en-US" i="0">
                                  <a:latin typeface="Cambria Math" panose="02040503050406030204" pitchFamily="18" charset="0"/>
                                </a:rPr>
                                <m:t>&amp;0,  </m:t>
                              </m:r>
                              <m:r>
                                <a:rPr lang="zh-CN" altLang="en-US" i="1">
                                  <a:latin typeface="Cambria Math" panose="02040503050406030204" pitchFamily="18" charset="0"/>
                                </a:rPr>
                                <m:t>𝑖𝑓</m:t>
                              </m:r>
                              <m:r>
                                <a:rPr lang="zh-CN" altLang="en-US" i="0">
                                  <a:latin typeface="Cambria Math" panose="02040503050406030204" pitchFamily="18" charset="0"/>
                                </a:rPr>
                                <m:t>−0.15≤</m:t>
                              </m:r>
                              <m:r>
                                <a:rPr lang="zh-CN" altLang="en-US" i="1">
                                  <a:latin typeface="Cambria Math" panose="02040503050406030204" pitchFamily="18" charset="0"/>
                                </a:rPr>
                                <m:t>𝑤</m:t>
                              </m:r>
                              <m:r>
                                <a:rPr lang="zh-CN" altLang="en-US" i="0">
                                  <a:latin typeface="Cambria Math" panose="02040503050406030204" pitchFamily="18" charset="0"/>
                                </a:rPr>
                                <m:t>≤0.15</m:t>
                              </m:r>
                            </m:e>
                            <m:e>
                              <m:r>
                                <a:rPr lang="zh-CN" altLang="en-US" i="0">
                                  <a:latin typeface="Cambria Math" panose="02040503050406030204" pitchFamily="18" charset="0"/>
                                </a:rPr>
                                <m:t>&amp; −1,  </m:t>
                              </m:r>
                              <m:r>
                                <a:rPr lang="zh-CN" altLang="en-US" i="1">
                                  <a:latin typeface="Cambria Math" panose="02040503050406030204" pitchFamily="18" charset="0"/>
                                </a:rPr>
                                <m:t>𝑖𝑓</m:t>
                              </m:r>
                              <m:r>
                                <a:rPr lang="zh-CN" altLang="en-US" i="0">
                                  <a:latin typeface="Cambria Math" panose="02040503050406030204" pitchFamily="18" charset="0"/>
                                </a:rPr>
                                <m:t> </m:t>
                              </m:r>
                              <m:r>
                                <a:rPr lang="zh-CN" altLang="en-US" i="1">
                                  <a:latin typeface="Cambria Math" panose="02040503050406030204" pitchFamily="18" charset="0"/>
                                </a:rPr>
                                <m:t>𝑤</m:t>
                              </m:r>
                              <m:r>
                                <a:rPr lang="zh-CN" altLang="en-US" i="0">
                                  <a:latin typeface="Cambria Math" panose="02040503050406030204" pitchFamily="18" charset="0"/>
                                </a:rPr>
                                <m:t>&lt;−0.15</m:t>
                              </m:r>
                            </m:e>
                          </m:eqArr>
                        </m:e>
                      </m:d>
                    </m:oMath>
                  </m:oMathPara>
                </a14:m>
                <a:endParaRPr lang="zh-CN" altLang="en-US"/>
              </a:p>
            </p:txBody>
          </p:sp>
        </mc:Choice>
        <mc:Fallback xmlns="">
          <p:sp>
            <p:nvSpPr>
              <p:cNvPr id="2" name="矩形 1"/>
              <p:cNvSpPr>
                <a:spLocks noRot="1" noChangeAspect="1" noMove="1" noResize="1" noEditPoints="1" noAdjustHandles="1" noChangeArrowheads="1" noChangeShapeType="1" noTextEdit="1"/>
              </p:cNvSpPr>
              <p:nvPr/>
            </p:nvSpPr>
            <p:spPr>
              <a:xfrm>
                <a:off x="1858575" y="3376334"/>
                <a:ext cx="3747051" cy="1117998"/>
              </a:xfrm>
              <a:prstGeom prst="rect">
                <a:avLst/>
              </a:prstGeom>
              <a:blipFill>
                <a:blip r:embed="rId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矩形 3"/>
              <p:cNvSpPr/>
              <p:nvPr/>
            </p:nvSpPr>
            <p:spPr>
              <a:xfrm>
                <a:off x="1858575" y="4726563"/>
                <a:ext cx="4406847" cy="155350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i="1">
                              <a:latin typeface="Cambria Math" panose="02040503050406030204" pitchFamily="18" charset="0"/>
                            </a:rPr>
                          </m:ctrlPr>
                        </m:sSubPr>
                        <m:e>
                          <m:r>
                            <a:rPr lang="zh-CN" altLang="en-US" i="1">
                              <a:latin typeface="Cambria Math" panose="02040503050406030204" pitchFamily="18" charset="0"/>
                            </a:rPr>
                            <m:t>𝑤</m:t>
                          </m:r>
                        </m:e>
                        <m:sub>
                          <m:r>
                            <a:rPr lang="zh-CN" altLang="en-US" i="1">
                              <a:latin typeface="Cambria Math" panose="02040503050406030204" pitchFamily="18" charset="0"/>
                            </a:rPr>
                            <m:t>𝑏</m:t>
                          </m:r>
                        </m:sub>
                      </m:sSub>
                      <m:r>
                        <a:rPr lang="zh-CN" altLang="en-US" i="0">
                          <a:latin typeface="Cambria Math" panose="02040503050406030204" pitchFamily="18" charset="0"/>
                        </a:rPr>
                        <m:t>=</m:t>
                      </m:r>
                      <m:d>
                        <m:dPr>
                          <m:begChr m:val="{"/>
                          <m:endChr m:val=""/>
                          <m:ctrlPr>
                            <a:rPr lang="zh-CN" altLang="en-US" i="1">
                              <a:latin typeface="Cambria Math" panose="02040503050406030204" pitchFamily="18" charset="0"/>
                            </a:rPr>
                          </m:ctrlPr>
                        </m:dPr>
                        <m:e>
                          <m:eqArr>
                            <m:eqArrPr>
                              <m:ctrlPr>
                                <a:rPr lang="zh-CN" altLang="en-US" i="1">
                                  <a:latin typeface="Cambria Math" panose="02040503050406030204" pitchFamily="18" charset="0"/>
                                </a:rPr>
                              </m:ctrlPr>
                            </m:eqArrPr>
                            <m:e>
                              <m:r>
                                <a:rPr lang="zh-CN" altLang="en-US" i="0">
                                  <a:latin typeface="Cambria Math" panose="02040503050406030204" pitchFamily="18" charset="0"/>
                                </a:rPr>
                                <m:t>&amp;0.27,  </m:t>
                              </m:r>
                              <m:r>
                                <a:rPr lang="zh-CN" altLang="en-US" i="1">
                                  <a:latin typeface="Cambria Math" panose="02040503050406030204" pitchFamily="18" charset="0"/>
                                </a:rPr>
                                <m:t>𝑖𝑓</m:t>
                              </m:r>
                              <m:r>
                                <a:rPr lang="zh-CN" altLang="en-US" i="0">
                                  <a:latin typeface="Cambria Math" panose="02040503050406030204" pitchFamily="18" charset="0"/>
                                </a:rPr>
                                <m:t> </m:t>
                              </m:r>
                              <m:r>
                                <a:rPr lang="zh-CN" altLang="en-US" i="1">
                                  <a:latin typeface="Cambria Math" panose="02040503050406030204" pitchFamily="18" charset="0"/>
                                </a:rPr>
                                <m:t>𝑤</m:t>
                              </m:r>
                              <m:r>
                                <a:rPr lang="zh-CN" altLang="en-US" i="0">
                                  <a:latin typeface="Cambria Math" panose="02040503050406030204" pitchFamily="18" charset="0"/>
                                </a:rPr>
                                <m:t>&gt;0.27</m:t>
                              </m:r>
                            </m:e>
                            <m:e>
                              <m:r>
                                <a:rPr lang="zh-CN" altLang="en-US" i="0">
                                  <a:latin typeface="Cambria Math" panose="02040503050406030204" pitchFamily="18" charset="0"/>
                                </a:rPr>
                                <m:t>&amp;0.09,  </m:t>
                              </m:r>
                              <m:r>
                                <a:rPr lang="zh-CN" altLang="en-US" i="1">
                                  <a:latin typeface="Cambria Math" panose="02040503050406030204" pitchFamily="18" charset="0"/>
                                </a:rPr>
                                <m:t>𝑖𝑓</m:t>
                              </m:r>
                              <m:r>
                                <a:rPr lang="zh-CN" altLang="en-US" i="0">
                                  <a:latin typeface="Cambria Math" panose="02040503050406030204" pitchFamily="18" charset="0"/>
                                </a:rPr>
                                <m:t> 0.09≤</m:t>
                              </m:r>
                              <m:r>
                                <a:rPr lang="zh-CN" altLang="en-US" i="1">
                                  <a:latin typeface="Cambria Math" panose="02040503050406030204" pitchFamily="18" charset="0"/>
                                </a:rPr>
                                <m:t>𝑤</m:t>
                              </m:r>
                              <m:r>
                                <a:rPr lang="zh-CN" altLang="en-US" i="0">
                                  <a:latin typeface="Cambria Math" panose="02040503050406030204" pitchFamily="18" charset="0"/>
                                </a:rPr>
                                <m:t>≤0.27</m:t>
                              </m:r>
                            </m:e>
                            <m:e>
                              <m:r>
                                <a:rPr lang="zh-CN" altLang="en-US" i="0">
                                  <a:latin typeface="Cambria Math" panose="02040503050406030204" pitchFamily="18" charset="0"/>
                                </a:rPr>
                                <m:t>&amp;0,  </m:t>
                              </m:r>
                              <m:r>
                                <a:rPr lang="zh-CN" altLang="en-US" i="1">
                                  <a:latin typeface="Cambria Math" panose="02040503050406030204" pitchFamily="18" charset="0"/>
                                </a:rPr>
                                <m:t>𝑖𝑓</m:t>
                              </m:r>
                              <m:r>
                                <a:rPr lang="zh-CN" altLang="en-US" i="0">
                                  <a:latin typeface="Cambria Math" panose="02040503050406030204" pitchFamily="18" charset="0"/>
                                </a:rPr>
                                <m:t>−0.09≤</m:t>
                              </m:r>
                              <m:r>
                                <a:rPr lang="zh-CN" altLang="en-US" i="1">
                                  <a:latin typeface="Cambria Math" panose="02040503050406030204" pitchFamily="18" charset="0"/>
                                </a:rPr>
                                <m:t>𝑤</m:t>
                              </m:r>
                              <m:r>
                                <a:rPr lang="zh-CN" altLang="en-US" i="0">
                                  <a:latin typeface="Cambria Math" panose="02040503050406030204" pitchFamily="18" charset="0"/>
                                </a:rPr>
                                <m:t>≤0.09</m:t>
                              </m:r>
                            </m:e>
                            <m:e>
                              <m:r>
                                <a:rPr lang="zh-CN" altLang="en-US" i="0">
                                  <a:latin typeface="Cambria Math" panose="02040503050406030204" pitchFamily="18" charset="0"/>
                                </a:rPr>
                                <m:t>&amp;−0.09,  </m:t>
                              </m:r>
                              <m:r>
                                <a:rPr lang="zh-CN" altLang="en-US" i="1">
                                  <a:latin typeface="Cambria Math" panose="02040503050406030204" pitchFamily="18" charset="0"/>
                                </a:rPr>
                                <m:t>𝑖𝑓</m:t>
                              </m:r>
                              <m:r>
                                <a:rPr lang="zh-CN" altLang="en-US" i="0">
                                  <a:latin typeface="Cambria Math" panose="02040503050406030204" pitchFamily="18" charset="0"/>
                                </a:rPr>
                                <m:t>−0.09≤</m:t>
                              </m:r>
                              <m:r>
                                <a:rPr lang="zh-CN" altLang="en-US" i="1">
                                  <a:latin typeface="Cambria Math" panose="02040503050406030204" pitchFamily="18" charset="0"/>
                                </a:rPr>
                                <m:t>𝑤</m:t>
                              </m:r>
                              <m:r>
                                <a:rPr lang="zh-CN" altLang="en-US" i="0">
                                  <a:latin typeface="Cambria Math" panose="02040503050406030204" pitchFamily="18" charset="0"/>
                                </a:rPr>
                                <m:t>≤−0.27</m:t>
                              </m:r>
                            </m:e>
                            <m:e>
                              <m:r>
                                <a:rPr lang="zh-CN" altLang="en-US" i="0">
                                  <a:latin typeface="Cambria Math" panose="02040503050406030204" pitchFamily="18" charset="0"/>
                                </a:rPr>
                                <m:t>&amp; −0.27,  </m:t>
                              </m:r>
                              <m:r>
                                <a:rPr lang="zh-CN" altLang="en-US" i="1">
                                  <a:latin typeface="Cambria Math" panose="02040503050406030204" pitchFamily="18" charset="0"/>
                                </a:rPr>
                                <m:t>𝑖𝑓</m:t>
                              </m:r>
                              <m:r>
                                <a:rPr lang="zh-CN" altLang="en-US" i="0">
                                  <a:latin typeface="Cambria Math" panose="02040503050406030204" pitchFamily="18" charset="0"/>
                                </a:rPr>
                                <m:t> </m:t>
                              </m:r>
                              <m:r>
                                <a:rPr lang="zh-CN" altLang="en-US" i="1">
                                  <a:latin typeface="Cambria Math" panose="02040503050406030204" pitchFamily="18" charset="0"/>
                                </a:rPr>
                                <m:t>𝑤</m:t>
                              </m:r>
                              <m:r>
                                <a:rPr lang="zh-CN" altLang="en-US" i="0">
                                  <a:latin typeface="Cambria Math" panose="02040503050406030204" pitchFamily="18" charset="0"/>
                                </a:rPr>
                                <m:t>&lt;−0.27</m:t>
                              </m:r>
                            </m:e>
                          </m:eqArr>
                        </m:e>
                      </m:d>
                    </m:oMath>
                  </m:oMathPara>
                </a14:m>
                <a:endParaRPr lang="zh-CN" altLang="en-US"/>
              </a:p>
            </p:txBody>
          </p:sp>
        </mc:Choice>
        <mc:Fallback xmlns="">
          <p:sp>
            <p:nvSpPr>
              <p:cNvPr id="4" name="矩形 3"/>
              <p:cNvSpPr>
                <a:spLocks noRot="1" noChangeAspect="1" noMove="1" noResize="1" noEditPoints="1" noAdjustHandles="1" noChangeArrowheads="1" noChangeShapeType="1" noTextEdit="1"/>
              </p:cNvSpPr>
              <p:nvPr/>
            </p:nvSpPr>
            <p:spPr>
              <a:xfrm>
                <a:off x="1858575" y="4726563"/>
                <a:ext cx="4406847" cy="1553502"/>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矩形 7"/>
              <p:cNvSpPr/>
              <p:nvPr/>
            </p:nvSpPr>
            <p:spPr>
              <a:xfrm>
                <a:off x="1858575" y="2433909"/>
                <a:ext cx="2845394" cy="71019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i="1">
                              <a:latin typeface="Cambria Math" panose="02040503050406030204" pitchFamily="18" charset="0"/>
                            </a:rPr>
                          </m:ctrlPr>
                        </m:sSubPr>
                        <m:e>
                          <m:r>
                            <a:rPr lang="zh-CN" altLang="en-US" i="1">
                              <a:latin typeface="Cambria Math" panose="02040503050406030204" pitchFamily="18" charset="0"/>
                            </a:rPr>
                            <m:t>𝑤</m:t>
                          </m:r>
                        </m:e>
                        <m:sub>
                          <m:r>
                            <a:rPr lang="zh-CN" altLang="en-US" i="1">
                              <a:latin typeface="Cambria Math" panose="02040503050406030204" pitchFamily="18" charset="0"/>
                            </a:rPr>
                            <m:t>𝑏</m:t>
                          </m:r>
                        </m:sub>
                      </m:sSub>
                      <m:r>
                        <a:rPr lang="zh-CN" altLang="en-US" i="0">
                          <a:latin typeface="Cambria Math" panose="02040503050406030204" pitchFamily="18" charset="0"/>
                        </a:rPr>
                        <m:t>=</m:t>
                      </m:r>
                      <m:d>
                        <m:dPr>
                          <m:begChr m:val="{"/>
                          <m:endChr m:val=""/>
                          <m:ctrlPr>
                            <a:rPr lang="zh-CN" altLang="en-US" i="1">
                              <a:latin typeface="Cambria Math" panose="02040503050406030204" pitchFamily="18" charset="0"/>
                            </a:rPr>
                          </m:ctrlPr>
                        </m:dPr>
                        <m:e>
                          <m:eqArr>
                            <m:eqArrPr>
                              <m:ctrlPr>
                                <a:rPr lang="zh-CN" altLang="en-US" i="1">
                                  <a:latin typeface="Cambria Math" panose="02040503050406030204" pitchFamily="18" charset="0"/>
                                </a:rPr>
                              </m:ctrlPr>
                            </m:eqArrPr>
                            <m:e>
                              <m:r>
                                <a:rPr lang="zh-CN" altLang="en-US" i="0">
                                  <a:latin typeface="Cambria Math" panose="02040503050406030204" pitchFamily="18" charset="0"/>
                                </a:rPr>
                                <m:t>&amp;+1,  </m:t>
                              </m:r>
                              <m:r>
                                <a:rPr lang="zh-CN" altLang="en-US" i="1">
                                  <a:latin typeface="Cambria Math" panose="02040503050406030204" pitchFamily="18" charset="0"/>
                                </a:rPr>
                                <m:t>𝑖𝑓</m:t>
                              </m:r>
                              <m:r>
                                <a:rPr lang="zh-CN" altLang="en-US" i="0">
                                  <a:latin typeface="Cambria Math" panose="02040503050406030204" pitchFamily="18" charset="0"/>
                                </a:rPr>
                                <m:t> </m:t>
                              </m:r>
                              <m:r>
                                <a:rPr lang="zh-CN" altLang="en-US" i="1">
                                  <a:latin typeface="Cambria Math" panose="02040503050406030204" pitchFamily="18" charset="0"/>
                                </a:rPr>
                                <m:t>𝑤</m:t>
                              </m:r>
                              <m:r>
                                <a:rPr lang="zh-CN" altLang="en-US" i="0">
                                  <a:latin typeface="Cambria Math" panose="02040503050406030204" pitchFamily="18" charset="0"/>
                                </a:rPr>
                                <m:t>≥0</m:t>
                              </m:r>
                            </m:e>
                            <m:e>
                              <m:r>
                                <a:rPr lang="zh-CN" altLang="en-US" i="0">
                                  <a:latin typeface="Cambria Math" panose="02040503050406030204" pitchFamily="18" charset="0"/>
                                </a:rPr>
                                <m:t>&amp; −1,  </m:t>
                              </m:r>
                              <m:r>
                                <a:rPr lang="zh-CN" altLang="en-US" i="1">
                                  <a:latin typeface="Cambria Math" panose="02040503050406030204" pitchFamily="18" charset="0"/>
                                </a:rPr>
                                <m:t>𝑜𝑡h𝑒𝑟𝑤𝑖𝑠𝑒</m:t>
                              </m:r>
                            </m:e>
                          </m:eqArr>
                        </m:e>
                      </m:d>
                    </m:oMath>
                  </m:oMathPara>
                </a14:m>
                <a:endParaRPr lang="zh-CN" altLang="en-US"/>
              </a:p>
            </p:txBody>
          </p:sp>
        </mc:Choice>
        <mc:Fallback xmlns="">
          <p:sp>
            <p:nvSpPr>
              <p:cNvPr id="8" name="矩形 7"/>
              <p:cNvSpPr>
                <a:spLocks noRot="1" noChangeAspect="1" noMove="1" noResize="1" noEditPoints="1" noAdjustHandles="1" noChangeArrowheads="1" noChangeShapeType="1" noTextEdit="1"/>
              </p:cNvSpPr>
              <p:nvPr/>
            </p:nvSpPr>
            <p:spPr>
              <a:xfrm>
                <a:off x="1858575" y="2433909"/>
                <a:ext cx="2845394" cy="710194"/>
              </a:xfrm>
              <a:prstGeom prst="rect">
                <a:avLst/>
              </a:prstGeom>
              <a:blipFill>
                <a:blip r:embed="rId4"/>
                <a:stretch>
                  <a:fillRect/>
                </a:stretch>
              </a:blipFill>
            </p:spPr>
            <p:txBody>
              <a:bodyPr/>
              <a:lstStyle/>
              <a:p>
                <a:r>
                  <a:rPr lang="zh-CN" altLang="en-US">
                    <a:noFill/>
                  </a:rPr>
                  <a:t> </a:t>
                </a:r>
              </a:p>
            </p:txBody>
          </p:sp>
        </mc:Fallback>
      </mc:AlternateContent>
      <p:sp>
        <p:nvSpPr>
          <p:cNvPr id="12" name="TextBox 18"/>
          <p:cNvSpPr txBox="1"/>
          <p:nvPr/>
        </p:nvSpPr>
        <p:spPr>
          <a:xfrm>
            <a:off x="1858576" y="1054540"/>
            <a:ext cx="5415860" cy="1015663"/>
          </a:xfrm>
          <a:prstGeom prst="rect">
            <a:avLst/>
          </a:prstGeom>
          <a:noFill/>
        </p:spPr>
        <p:txBody>
          <a:bodyPr wrap="square" rtlCol="0">
            <a:spAutoFit/>
          </a:bodyPr>
          <a:lstStyle/>
          <a:p>
            <a:r>
              <a:rPr lang="zh-CN" altLang="en-US" sz="2000"/>
              <a:t>量化区间：</a:t>
            </a:r>
            <a:r>
              <a:rPr lang="en-US" altLang="zh-CN" sz="2000"/>
              <a:t>[-0.45,+0.45]</a:t>
            </a:r>
          </a:p>
          <a:p>
            <a:endParaRPr lang="en-US" altLang="zh-CN" sz="2000"/>
          </a:p>
          <a:p>
            <a:r>
              <a:rPr lang="zh-CN" altLang="en-US" sz="2000"/>
              <a:t>量化策略：均匀取点</a:t>
            </a:r>
            <a:endParaRPr lang="en-US" altLang="zh-CN" sz="2000"/>
          </a:p>
        </p:txBody>
      </p:sp>
    </p:spTree>
    <p:extLst>
      <p:ext uri="{BB962C8B-B14F-4D97-AF65-F5344CB8AC3E}">
        <p14:creationId xmlns:p14="http://schemas.microsoft.com/office/powerpoint/2010/main" val="2765600850"/>
      </p:ext>
    </p:extLst>
  </p:cSld>
  <p:clrMapOvr>
    <a:masterClrMapping/>
  </p:clrMapOvr>
  <mc:AlternateContent xmlns:mc="http://schemas.openxmlformats.org/markup-compatibility/2006" xmlns:p14="http://schemas.microsoft.com/office/powerpoint/2010/main">
    <mc:Choice Requires="p14">
      <p:transition spd="slow" p14:dur="2000" advTm="7216"/>
    </mc:Choice>
    <mc:Fallback xmlns="">
      <p:transition spd="slow" advTm="7216"/>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研究背景与意义</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9" name="TextBox 18"/>
          <p:cNvSpPr txBox="1"/>
          <p:nvPr/>
        </p:nvSpPr>
        <p:spPr>
          <a:xfrm>
            <a:off x="1025703" y="1136687"/>
            <a:ext cx="6739036" cy="1938992"/>
          </a:xfrm>
          <a:prstGeom prst="rect">
            <a:avLst/>
          </a:prstGeom>
          <a:noFill/>
        </p:spPr>
        <p:txBody>
          <a:bodyPr wrap="square" rtlCol="0">
            <a:spAutoFit/>
          </a:bodyPr>
          <a:lstStyle/>
          <a:p>
            <a:r>
              <a:rPr lang="zh-CN" altLang="en-US" sz="2000">
                <a:latin typeface="+mn-ea"/>
              </a:rPr>
              <a:t>       放疗是目前</a:t>
            </a:r>
            <a:r>
              <a:rPr lang="zh-CN" altLang="zh-CN" sz="2000"/>
              <a:t>头颈部肿瘤治疗的主流方法。在放射治疗中，第一步</a:t>
            </a:r>
            <a:r>
              <a:rPr lang="zh-CN" altLang="en-US" sz="2000"/>
              <a:t>、也是最关键的一步就</a:t>
            </a:r>
            <a:r>
              <a:rPr lang="zh-CN" altLang="zh-CN" sz="2000"/>
              <a:t>是勾画出肿瘤和危及器官的轮廓，以便放疗师制定相应的放射剂量方案。</a:t>
            </a:r>
            <a:endParaRPr lang="en-US" altLang="zh-CN" sz="2000"/>
          </a:p>
          <a:p>
            <a:endParaRPr lang="en-US" altLang="zh-CN" sz="2000"/>
          </a:p>
          <a:p>
            <a:r>
              <a:rPr lang="en-US" altLang="zh-CN" sz="2000"/>
              <a:t>       </a:t>
            </a:r>
            <a:r>
              <a:rPr lang="zh-CN" altLang="zh-CN" sz="2000"/>
              <a:t>由于</a:t>
            </a:r>
            <a:r>
              <a:rPr lang="en-US" altLang="zh-CN" sz="2000"/>
              <a:t>CT</a:t>
            </a:r>
            <a:r>
              <a:rPr lang="zh-CN" altLang="zh-CN" sz="2000"/>
              <a:t>图像是由几十甚至上百张二维图像堆叠而成，手工勾画是非常耗时且繁琐的。</a:t>
            </a:r>
            <a:endParaRPr lang="en-US" altLang="zh-CN" sz="2000"/>
          </a:p>
        </p:txBody>
      </p:sp>
      <p:grpSp>
        <p:nvGrpSpPr>
          <p:cNvPr id="11" name="组合 10"/>
          <p:cNvGrpSpPr/>
          <p:nvPr/>
        </p:nvGrpSpPr>
        <p:grpSpPr>
          <a:xfrm>
            <a:off x="1687124" y="3607629"/>
            <a:ext cx="2781402" cy="2713255"/>
            <a:chOff x="1800933" y="3829309"/>
            <a:chExt cx="2781402" cy="2713255"/>
          </a:xfrm>
        </p:grpSpPr>
        <p:pic>
          <p:nvPicPr>
            <p:cNvPr id="42" name="图片 41"/>
            <p:cNvPicPr/>
            <p:nvPr/>
          </p:nvPicPr>
          <p:blipFill>
            <a:blip r:embed="rId2">
              <a:extLst>
                <a:ext uri="{28A0092B-C50C-407E-A947-70E740481C1C}">
                  <a14:useLocalDpi xmlns:a14="http://schemas.microsoft.com/office/drawing/2010/main" val="0"/>
                </a:ext>
              </a:extLst>
            </a:blip>
            <a:srcRect/>
            <a:stretch>
              <a:fillRect/>
            </a:stretch>
          </p:blipFill>
          <p:spPr bwMode="auto">
            <a:xfrm>
              <a:off x="1800933" y="3829309"/>
              <a:ext cx="2781402" cy="2331469"/>
            </a:xfrm>
            <a:prstGeom prst="rect">
              <a:avLst/>
            </a:prstGeom>
            <a:noFill/>
            <a:ln>
              <a:noFill/>
            </a:ln>
          </p:spPr>
        </p:pic>
        <p:sp>
          <p:nvSpPr>
            <p:cNvPr id="10" name="文本框 9"/>
            <p:cNvSpPr txBox="1"/>
            <p:nvPr/>
          </p:nvSpPr>
          <p:spPr>
            <a:xfrm>
              <a:off x="1800933" y="6173232"/>
              <a:ext cx="2781402" cy="369332"/>
            </a:xfrm>
            <a:prstGeom prst="rect">
              <a:avLst/>
            </a:prstGeom>
            <a:noFill/>
          </p:spPr>
          <p:txBody>
            <a:bodyPr wrap="square" rtlCol="0">
              <a:spAutoFit/>
            </a:bodyPr>
            <a:lstStyle/>
            <a:p>
              <a:pPr algn="ctr"/>
              <a:r>
                <a:rPr lang="zh-CN" altLang="en-US"/>
                <a:t>头颈部</a:t>
              </a:r>
              <a:r>
                <a:rPr lang="en-US" altLang="zh-CN"/>
                <a:t>CT</a:t>
              </a:r>
              <a:r>
                <a:rPr lang="zh-CN" altLang="en-US"/>
                <a:t>截面图</a:t>
              </a:r>
            </a:p>
          </p:txBody>
        </p:sp>
      </p:grpSp>
      <p:grpSp>
        <p:nvGrpSpPr>
          <p:cNvPr id="13" name="组合 12"/>
          <p:cNvGrpSpPr/>
          <p:nvPr/>
        </p:nvGrpSpPr>
        <p:grpSpPr>
          <a:xfrm>
            <a:off x="5027972" y="3607629"/>
            <a:ext cx="2536326" cy="2714932"/>
            <a:chOff x="5141781" y="3760034"/>
            <a:chExt cx="2536326" cy="2714932"/>
          </a:xfrm>
        </p:grpSpPr>
        <p:pic>
          <p:nvPicPr>
            <p:cNvPr id="60" name="图片 59" descr="1561378824(1)"/>
            <p:cNvPicPr/>
            <p:nvPr/>
          </p:nvPicPr>
          <p:blipFill>
            <a:blip r:embed="rId3">
              <a:extLst>
                <a:ext uri="{28A0092B-C50C-407E-A947-70E740481C1C}">
                  <a14:useLocalDpi xmlns:a14="http://schemas.microsoft.com/office/drawing/2010/main" val="0"/>
                </a:ext>
              </a:extLst>
            </a:blip>
            <a:srcRect/>
            <a:stretch>
              <a:fillRect/>
            </a:stretch>
          </p:blipFill>
          <p:spPr bwMode="auto">
            <a:xfrm>
              <a:off x="5141781" y="3760034"/>
              <a:ext cx="2536326" cy="2331469"/>
            </a:xfrm>
            <a:prstGeom prst="rect">
              <a:avLst/>
            </a:prstGeom>
            <a:noFill/>
            <a:ln>
              <a:noFill/>
            </a:ln>
          </p:spPr>
        </p:pic>
        <p:sp>
          <p:nvSpPr>
            <p:cNvPr id="12" name="文本框 11"/>
            <p:cNvSpPr txBox="1"/>
            <p:nvPr/>
          </p:nvSpPr>
          <p:spPr>
            <a:xfrm>
              <a:off x="5141781" y="6105634"/>
              <a:ext cx="2536325" cy="369332"/>
            </a:xfrm>
            <a:prstGeom prst="rect">
              <a:avLst/>
            </a:prstGeom>
            <a:noFill/>
          </p:spPr>
          <p:txBody>
            <a:bodyPr wrap="square" rtlCol="0">
              <a:spAutoFit/>
            </a:bodyPr>
            <a:lstStyle/>
            <a:p>
              <a:pPr algn="ctr"/>
              <a:r>
                <a:rPr lang="zh-CN" altLang="en-US"/>
                <a:t>头颈部</a:t>
              </a:r>
              <a:r>
                <a:rPr lang="en-US" altLang="zh-CN"/>
                <a:t>CT</a:t>
              </a:r>
              <a:r>
                <a:rPr lang="zh-CN" altLang="en-US"/>
                <a:t>三维图</a:t>
              </a:r>
            </a:p>
          </p:txBody>
        </p:sp>
      </p:grpSp>
    </p:spTree>
    <p:extLst>
      <p:ext uri="{BB962C8B-B14F-4D97-AF65-F5344CB8AC3E}">
        <p14:creationId xmlns:p14="http://schemas.microsoft.com/office/powerpoint/2010/main" val="717514796"/>
      </p:ext>
    </p:extLst>
  </p:cSld>
  <p:clrMapOvr>
    <a:masterClrMapping/>
  </p:clrMapOvr>
  <mc:AlternateContent xmlns:mc="http://schemas.openxmlformats.org/markup-compatibility/2006" xmlns:p14="http://schemas.microsoft.com/office/powerpoint/2010/main">
    <mc:Choice Requires="p14">
      <p:transition spd="slow" p14:dur="2000" advTm="18211"/>
    </mc:Choice>
    <mc:Fallback xmlns="">
      <p:transition spd="slow" advTm="18211"/>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量化</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0" name="Rectangle 4"/>
          <p:cNvSpPr>
            <a:spLocks noChangeArrowheads="1"/>
          </p:cNvSpPr>
          <p:nvPr/>
        </p:nvSpPr>
        <p:spPr bwMode="auto">
          <a:xfrm>
            <a:off x="1858575" y="1996965"/>
            <a:ext cx="1117391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1" name="表格 10"/>
          <p:cNvGraphicFramePr>
            <a:graphicFrameLocks noGrp="1"/>
          </p:cNvGraphicFramePr>
          <p:nvPr>
            <p:extLst>
              <p:ext uri="{D42A27DB-BD31-4B8C-83A1-F6EECF244321}">
                <p14:modId xmlns:p14="http://schemas.microsoft.com/office/powerpoint/2010/main" val="1270203977"/>
              </p:ext>
            </p:extLst>
          </p:nvPr>
        </p:nvGraphicFramePr>
        <p:xfrm>
          <a:off x="1089862" y="1952583"/>
          <a:ext cx="7124849" cy="3281838"/>
        </p:xfrm>
        <a:graphic>
          <a:graphicData uri="http://schemas.openxmlformats.org/drawingml/2006/table">
            <a:tbl>
              <a:tblPr firstRow="1" firstCol="1" bandRow="1"/>
              <a:tblGrid>
                <a:gridCol w="1668030">
                  <a:extLst>
                    <a:ext uri="{9D8B030D-6E8A-4147-A177-3AD203B41FA5}">
                      <a16:colId xmlns:a16="http://schemas.microsoft.com/office/drawing/2014/main" val="1504850337"/>
                    </a:ext>
                  </a:extLst>
                </a:gridCol>
                <a:gridCol w="2787039">
                  <a:extLst>
                    <a:ext uri="{9D8B030D-6E8A-4147-A177-3AD203B41FA5}">
                      <a16:colId xmlns:a16="http://schemas.microsoft.com/office/drawing/2014/main" val="3848644568"/>
                    </a:ext>
                  </a:extLst>
                </a:gridCol>
                <a:gridCol w="2669780">
                  <a:extLst>
                    <a:ext uri="{9D8B030D-6E8A-4147-A177-3AD203B41FA5}">
                      <a16:colId xmlns:a16="http://schemas.microsoft.com/office/drawing/2014/main" val="1325626902"/>
                    </a:ext>
                  </a:extLst>
                </a:gridCol>
              </a:tblGrid>
              <a:tr h="468834">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卷积核内存占用</a:t>
                      </a: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精确度</a:t>
                      </a: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99553407"/>
                  </a:ext>
                </a:extLst>
              </a:tr>
              <a:tr h="468834">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原模型</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7.78M</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0.650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187361647"/>
                  </a:ext>
                </a:extLst>
              </a:tr>
              <a:tr h="468834">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二值化</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0.24M</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0.231</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2681131400"/>
                  </a:ext>
                </a:extLst>
              </a:tr>
              <a:tr h="468834">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三值化</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0.49M</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0.272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271195914"/>
                  </a:ext>
                </a:extLst>
              </a:tr>
              <a:tr h="468834">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七值化</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0.78M</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0.382</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155147592"/>
                  </a:ext>
                </a:extLst>
              </a:tr>
              <a:tr h="468834">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十五值化</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0.97M</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0.539</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807106022"/>
                  </a:ext>
                </a:extLst>
              </a:tr>
              <a:tr h="468834">
                <a:tc>
                  <a:txBody>
                    <a:bodyPr/>
                    <a:lstStyle/>
                    <a:p>
                      <a:pPr indent="127000" algn="ctr">
                        <a:lnSpc>
                          <a:spcPct val="120000"/>
                        </a:lnSpc>
                        <a:spcAft>
                          <a:spcPts val="0"/>
                        </a:spcAft>
                      </a:pPr>
                      <a:r>
                        <a:rPr lang="zh-CN" sz="1200" b="1" kern="100">
                          <a:solidFill>
                            <a:srgbClr val="C00000"/>
                          </a:solidFill>
                          <a:effectLst/>
                          <a:latin typeface="Times New Roman" panose="02020603050405020304" pitchFamily="18" charset="0"/>
                          <a:ea typeface="宋体" panose="02010600030101010101" pitchFamily="2" charset="-122"/>
                        </a:rPr>
                        <a:t>三十一值化</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1.9M</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solidFill>
                            <a:srgbClr val="C00000"/>
                          </a:solidFill>
                          <a:effectLst/>
                          <a:latin typeface="Times New Roman" panose="02020603050405020304" pitchFamily="18" charset="0"/>
                          <a:ea typeface="宋体" panose="02010600030101010101" pitchFamily="2" charset="-122"/>
                        </a:rPr>
                        <a:t>0.646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0494173"/>
                  </a:ext>
                </a:extLst>
              </a:tr>
            </a:tbl>
          </a:graphicData>
        </a:graphic>
      </p:graphicFrame>
    </p:spTree>
    <p:extLst>
      <p:ext uri="{BB962C8B-B14F-4D97-AF65-F5344CB8AC3E}">
        <p14:creationId xmlns:p14="http://schemas.microsoft.com/office/powerpoint/2010/main" val="871762258"/>
      </p:ext>
    </p:extLst>
  </p:cSld>
  <p:clrMapOvr>
    <a:masterClrMapping/>
  </p:clrMapOvr>
  <mc:AlternateContent xmlns:mc="http://schemas.openxmlformats.org/markup-compatibility/2006" xmlns:p14="http://schemas.microsoft.com/office/powerpoint/2010/main">
    <mc:Choice Requires="p14">
      <p:transition spd="slow" p14:dur="2000" advTm="14849"/>
    </mc:Choice>
    <mc:Fallback xmlns="">
      <p:transition spd="slow" advTm="14849"/>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小结</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 name="Rectangle 4"/>
          <p:cNvSpPr>
            <a:spLocks noChangeArrowheads="1"/>
          </p:cNvSpPr>
          <p:nvPr/>
        </p:nvSpPr>
        <p:spPr bwMode="auto">
          <a:xfrm>
            <a:off x="387927" y="523442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ctr" defTabSz="914400" rtl="0" eaLnBrk="0" fontAlgn="base" latinLnBrk="0" hangingPunct="0">
              <a:lnSpc>
                <a:spcPct val="100000"/>
              </a:lnSpc>
              <a:spcBef>
                <a:spcPct val="0"/>
              </a:spcBef>
              <a:spcAft>
                <a:spcPct val="0"/>
              </a:spcAft>
              <a:buClrTx/>
              <a:buSzTx/>
              <a:buFontTx/>
              <a:buNone/>
              <a:tabLst/>
            </a:pPr>
            <a:r>
              <a:rPr kumimoji="0" lang="en-US" altLang="zh-CN" sz="12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
        <p:nvSpPr>
          <p:cNvPr id="10" name="Rectangle 4"/>
          <p:cNvSpPr>
            <a:spLocks noChangeArrowheads="1"/>
          </p:cNvSpPr>
          <p:nvPr/>
        </p:nvSpPr>
        <p:spPr bwMode="auto">
          <a:xfrm>
            <a:off x="1858575" y="1996965"/>
            <a:ext cx="1117391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表格 3"/>
          <p:cNvGraphicFramePr>
            <a:graphicFrameLocks noGrp="1"/>
          </p:cNvGraphicFramePr>
          <p:nvPr>
            <p:extLst>
              <p:ext uri="{D42A27DB-BD31-4B8C-83A1-F6EECF244321}">
                <p14:modId xmlns:p14="http://schemas.microsoft.com/office/powerpoint/2010/main" val="655743805"/>
              </p:ext>
            </p:extLst>
          </p:nvPr>
        </p:nvGraphicFramePr>
        <p:xfrm>
          <a:off x="1300523" y="1222610"/>
          <a:ext cx="6542954" cy="1863365"/>
        </p:xfrm>
        <a:graphic>
          <a:graphicData uri="http://schemas.openxmlformats.org/drawingml/2006/table">
            <a:tbl>
              <a:tblPr firstRow="1" firstCol="1" bandRow="1"/>
              <a:tblGrid>
                <a:gridCol w="1531800">
                  <a:extLst>
                    <a:ext uri="{9D8B030D-6E8A-4147-A177-3AD203B41FA5}">
                      <a16:colId xmlns:a16="http://schemas.microsoft.com/office/drawing/2014/main" val="1591065794"/>
                    </a:ext>
                  </a:extLst>
                </a:gridCol>
                <a:gridCol w="2559418">
                  <a:extLst>
                    <a:ext uri="{9D8B030D-6E8A-4147-A177-3AD203B41FA5}">
                      <a16:colId xmlns:a16="http://schemas.microsoft.com/office/drawing/2014/main" val="2989637459"/>
                    </a:ext>
                  </a:extLst>
                </a:gridCol>
                <a:gridCol w="2451736">
                  <a:extLst>
                    <a:ext uri="{9D8B030D-6E8A-4147-A177-3AD203B41FA5}">
                      <a16:colId xmlns:a16="http://schemas.microsoft.com/office/drawing/2014/main" val="1228412353"/>
                    </a:ext>
                  </a:extLst>
                </a:gridCol>
              </a:tblGrid>
              <a:tr h="372673">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 </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原模型</a:t>
                      </a: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剪枝量化</a:t>
                      </a: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1763725"/>
                  </a:ext>
                </a:extLst>
              </a:tr>
              <a:tr h="372673">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精确度</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0.670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0.646</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138987711"/>
                  </a:ext>
                </a:extLst>
              </a:tr>
              <a:tr h="372673">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内存占用</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12.03M</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1.9M</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283905125"/>
                  </a:ext>
                </a:extLst>
              </a:tr>
              <a:tr h="372673">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运行时间</a:t>
                      </a: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30s</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20s</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a:noFill/>
                    </a:lnB>
                  </a:tcPr>
                </a:tc>
                <a:extLst>
                  <a:ext uri="{0D108BD9-81ED-4DB2-BD59-A6C34878D82A}">
                    <a16:rowId xmlns:a16="http://schemas.microsoft.com/office/drawing/2014/main" val="1279963701"/>
                  </a:ext>
                </a:extLst>
              </a:tr>
              <a:tr h="372673">
                <a:tc>
                  <a:txBody>
                    <a:bodyPr/>
                    <a:lstStyle/>
                    <a:p>
                      <a:pPr indent="127000" algn="ctr">
                        <a:lnSpc>
                          <a:spcPct val="120000"/>
                        </a:lnSpc>
                        <a:spcAft>
                          <a:spcPts val="0"/>
                        </a:spcAft>
                      </a:pPr>
                      <a:r>
                        <a:rPr lang="zh-CN" sz="1200" b="1" kern="100">
                          <a:effectLst/>
                          <a:latin typeface="Times New Roman" panose="02020603050405020304" pitchFamily="18" charset="0"/>
                          <a:ea typeface="宋体" panose="02010600030101010101" pitchFamily="2" charset="-122"/>
                        </a:rPr>
                        <a:t>稀疏度</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indent="127000" algn="ctr">
                        <a:lnSpc>
                          <a:spcPct val="120000"/>
                        </a:lnSpc>
                        <a:spcAft>
                          <a:spcPts val="0"/>
                        </a:spcAft>
                      </a:pPr>
                      <a:r>
                        <a:rPr lang="en-US" sz="1200" b="1" kern="100">
                          <a:effectLst/>
                          <a:latin typeface="Times New Roman" panose="02020603050405020304" pitchFamily="18" charset="0"/>
                          <a:ea typeface="宋体" panose="02010600030101010101" pitchFamily="2" charset="-122"/>
                        </a:rPr>
                        <a:t>0.150</a:t>
                      </a:r>
                      <a:endParaRPr lang="zh-CN" sz="1200" b="1" kern="100">
                        <a:effectLst/>
                        <a:latin typeface="Times New Roman" panose="02020603050405020304" pitchFamily="18" charset="0"/>
                        <a:ea typeface="宋体" panose="02010600030101010101" pitchFamily="2" charset="-122"/>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33693803"/>
                  </a:ext>
                </a:extLst>
              </a:tr>
            </a:tbl>
          </a:graphicData>
        </a:graphic>
      </p:graphicFrame>
      <p:sp>
        <p:nvSpPr>
          <p:cNvPr id="12" name="TextBox 18"/>
          <p:cNvSpPr txBox="1"/>
          <p:nvPr/>
        </p:nvSpPr>
        <p:spPr>
          <a:xfrm>
            <a:off x="1300523" y="3860330"/>
            <a:ext cx="6542954" cy="1323439"/>
          </a:xfrm>
          <a:prstGeom prst="rect">
            <a:avLst/>
          </a:prstGeom>
          <a:noFill/>
        </p:spPr>
        <p:txBody>
          <a:bodyPr wrap="square" rtlCol="0">
            <a:spAutoFit/>
          </a:bodyPr>
          <a:lstStyle/>
          <a:p>
            <a:r>
              <a:rPr lang="zh-CN" altLang="en-US" sz="2000"/>
              <a:t>由于第一阶段的网络仅用于器官的定位，第二阶段的网络会对器官进行更加精细的分割，本章的模型压缩仅将第一阶段网络模型的精确度降低了</a:t>
            </a:r>
            <a:r>
              <a:rPr lang="en-US" altLang="zh-CN" sz="2000"/>
              <a:t>0.024</a:t>
            </a:r>
            <a:r>
              <a:rPr lang="zh-CN" altLang="en-US" sz="2000"/>
              <a:t>，实验表明，这不会导致各个器官最终分割精度的下降。</a:t>
            </a:r>
            <a:endParaRPr lang="en-US" altLang="zh-CN" sz="2000"/>
          </a:p>
        </p:txBody>
      </p:sp>
    </p:spTree>
    <p:extLst>
      <p:ext uri="{BB962C8B-B14F-4D97-AF65-F5344CB8AC3E}">
        <p14:creationId xmlns:p14="http://schemas.microsoft.com/office/powerpoint/2010/main" val="1870228440"/>
      </p:ext>
    </p:extLst>
  </p:cSld>
  <p:clrMapOvr>
    <a:masterClrMapping/>
  </p:clrMapOvr>
  <mc:AlternateContent xmlns:mc="http://schemas.openxmlformats.org/markup-compatibility/2006" xmlns:p14="http://schemas.microsoft.com/office/powerpoint/2010/main">
    <mc:Choice Requires="p14">
      <p:transition spd="slow" p14:dur="2000" advTm="14969"/>
    </mc:Choice>
    <mc:Fallback xmlns="">
      <p:transition spd="slow" advTm="14969"/>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 fmla="*/ 0 w 9144000"/>
              <a:gd name="connsiteY0" fmla="*/ 0 h 4026877"/>
              <a:gd name="connsiteX1" fmla="*/ 9144000 w 9144000"/>
              <a:gd name="connsiteY1" fmla="*/ 0 h 4026877"/>
              <a:gd name="connsiteX2" fmla="*/ 9144000 w 9144000"/>
              <a:gd name="connsiteY2" fmla="*/ 4026877 h 4026877"/>
              <a:gd name="connsiteX3" fmla="*/ 4466492 w 9144000"/>
              <a:gd name="connsiteY3" fmla="*/ 4009292 h 4026877"/>
              <a:gd name="connsiteX4" fmla="*/ 0 w 9144000"/>
              <a:gd name="connsiteY4" fmla="*/ 4026877 h 4026877"/>
              <a:gd name="connsiteX5" fmla="*/ 0 w 9144000"/>
              <a:gd name="connsiteY5" fmla="*/ 0 h 4026877"/>
              <a:gd name="connsiteX0" fmla="*/ 0 w 9144000"/>
              <a:gd name="connsiteY0" fmla="*/ 0 h 4501661"/>
              <a:gd name="connsiteX1" fmla="*/ 9144000 w 9144000"/>
              <a:gd name="connsiteY1" fmla="*/ 0 h 4501661"/>
              <a:gd name="connsiteX2" fmla="*/ 9144000 w 9144000"/>
              <a:gd name="connsiteY2" fmla="*/ 4026877 h 4501661"/>
              <a:gd name="connsiteX3" fmla="*/ 4677508 w 9144000"/>
              <a:gd name="connsiteY3" fmla="*/ 4501661 h 4501661"/>
              <a:gd name="connsiteX4" fmla="*/ 0 w 9144000"/>
              <a:gd name="connsiteY4" fmla="*/ 4026877 h 4501661"/>
              <a:gd name="connsiteX5" fmla="*/ 0 w 9144000"/>
              <a:gd name="connsiteY5" fmla="*/ 0 h 4501661"/>
              <a:gd name="connsiteX0" fmla="*/ 0 w 9144000"/>
              <a:gd name="connsiteY0" fmla="*/ 0 h 5045818"/>
              <a:gd name="connsiteX1" fmla="*/ 9144000 w 9144000"/>
              <a:gd name="connsiteY1" fmla="*/ 0 h 5045818"/>
              <a:gd name="connsiteX2" fmla="*/ 9144000 w 9144000"/>
              <a:gd name="connsiteY2" fmla="*/ 4026877 h 5045818"/>
              <a:gd name="connsiteX3" fmla="*/ 4677508 w 9144000"/>
              <a:gd name="connsiteY3" fmla="*/ 5045818 h 5045818"/>
              <a:gd name="connsiteX4" fmla="*/ 0 w 9144000"/>
              <a:gd name="connsiteY4" fmla="*/ 4026877 h 5045818"/>
              <a:gd name="connsiteX5" fmla="*/ 0 w 9144000"/>
              <a:gd name="connsiteY5" fmla="*/ 0 h 5045818"/>
              <a:gd name="connsiteX0" fmla="*/ 0 w 9144000"/>
              <a:gd name="connsiteY0" fmla="*/ 0 h 5045818"/>
              <a:gd name="connsiteX1" fmla="*/ 9144000 w 9144000"/>
              <a:gd name="connsiteY1" fmla="*/ 0 h 5045818"/>
              <a:gd name="connsiteX2" fmla="*/ 9144000 w 9144000"/>
              <a:gd name="connsiteY2" fmla="*/ 4026877 h 5045818"/>
              <a:gd name="connsiteX3" fmla="*/ 4585145 w 9144000"/>
              <a:gd name="connsiteY3" fmla="*/ 5045818 h 5045818"/>
              <a:gd name="connsiteX4" fmla="*/ 0 w 9144000"/>
              <a:gd name="connsiteY4" fmla="*/ 4026877 h 5045818"/>
              <a:gd name="connsiteX5" fmla="*/ 0 w 9144000"/>
              <a:gd name="connsiteY5" fmla="*/ 0 h 504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045818">
                <a:moveTo>
                  <a:pt x="0" y="0"/>
                </a:moveTo>
                <a:lnTo>
                  <a:pt x="9144000" y="0"/>
                </a:lnTo>
                <a:lnTo>
                  <a:pt x="9144000" y="4026877"/>
                </a:lnTo>
                <a:lnTo>
                  <a:pt x="4585145" y="5045818"/>
                </a:lnTo>
                <a:lnTo>
                  <a:pt x="0" y="4026877"/>
                </a:lnTo>
                <a:lnTo>
                  <a:pt x="0" y="0"/>
                </a:lnTo>
                <a:close/>
              </a:path>
            </a:pathLst>
          </a:custGeom>
          <a:blipFill>
            <a:blip r:embed="rId2">
              <a:duotone>
                <a:prstClr val="black"/>
                <a:schemeClr val="accent3">
                  <a:tint val="45000"/>
                  <a:satMod val="400000"/>
                </a:schemeClr>
              </a:duotone>
              <a:extLst>
                <a:ext uri="{BEBA8EAE-BF5A-486C-A8C5-ECC9F3942E4B}">
                  <a14:imgProps xmlns:a14="http://schemas.microsoft.com/office/drawing/2010/main">
                    <a14:imgLayer r:embed="rId3">
                      <a14:imgEffect>
                        <a14:artisticBlur radius="5"/>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 fmla="*/ 0 w 9144000"/>
              <a:gd name="connsiteY0" fmla="*/ 0 h 4026877"/>
              <a:gd name="connsiteX1" fmla="*/ 9144000 w 9144000"/>
              <a:gd name="connsiteY1" fmla="*/ 0 h 4026877"/>
              <a:gd name="connsiteX2" fmla="*/ 9144000 w 9144000"/>
              <a:gd name="connsiteY2" fmla="*/ 4026877 h 4026877"/>
              <a:gd name="connsiteX3" fmla="*/ 4466492 w 9144000"/>
              <a:gd name="connsiteY3" fmla="*/ 4009292 h 4026877"/>
              <a:gd name="connsiteX4" fmla="*/ 0 w 9144000"/>
              <a:gd name="connsiteY4" fmla="*/ 4026877 h 4026877"/>
              <a:gd name="connsiteX5" fmla="*/ 0 w 9144000"/>
              <a:gd name="connsiteY5" fmla="*/ 0 h 4026877"/>
              <a:gd name="connsiteX0" fmla="*/ 0 w 9144000"/>
              <a:gd name="connsiteY0" fmla="*/ 0 h 4501661"/>
              <a:gd name="connsiteX1" fmla="*/ 9144000 w 9144000"/>
              <a:gd name="connsiteY1" fmla="*/ 0 h 4501661"/>
              <a:gd name="connsiteX2" fmla="*/ 9144000 w 9144000"/>
              <a:gd name="connsiteY2" fmla="*/ 4026877 h 4501661"/>
              <a:gd name="connsiteX3" fmla="*/ 4677508 w 9144000"/>
              <a:gd name="connsiteY3" fmla="*/ 4501661 h 4501661"/>
              <a:gd name="connsiteX4" fmla="*/ 0 w 9144000"/>
              <a:gd name="connsiteY4" fmla="*/ 4026877 h 4501661"/>
              <a:gd name="connsiteX5" fmla="*/ 0 w 9144000"/>
              <a:gd name="connsiteY5" fmla="*/ 0 h 4501661"/>
              <a:gd name="connsiteX0" fmla="*/ 0 w 9144000"/>
              <a:gd name="connsiteY0" fmla="*/ 0 h 5045818"/>
              <a:gd name="connsiteX1" fmla="*/ 9144000 w 9144000"/>
              <a:gd name="connsiteY1" fmla="*/ 0 h 5045818"/>
              <a:gd name="connsiteX2" fmla="*/ 9144000 w 9144000"/>
              <a:gd name="connsiteY2" fmla="*/ 4026877 h 5045818"/>
              <a:gd name="connsiteX3" fmla="*/ 4677508 w 9144000"/>
              <a:gd name="connsiteY3" fmla="*/ 5045818 h 5045818"/>
              <a:gd name="connsiteX4" fmla="*/ 0 w 9144000"/>
              <a:gd name="connsiteY4" fmla="*/ 4026877 h 5045818"/>
              <a:gd name="connsiteX5" fmla="*/ 0 w 9144000"/>
              <a:gd name="connsiteY5" fmla="*/ 0 h 5045818"/>
              <a:gd name="connsiteX0" fmla="*/ 0 w 9144000"/>
              <a:gd name="connsiteY0" fmla="*/ 0 h 5026954"/>
              <a:gd name="connsiteX1" fmla="*/ 9144000 w 9144000"/>
              <a:gd name="connsiteY1" fmla="*/ 0 h 5026954"/>
              <a:gd name="connsiteX2" fmla="*/ 9144000 w 9144000"/>
              <a:gd name="connsiteY2" fmla="*/ 4026877 h 5026954"/>
              <a:gd name="connsiteX3" fmla="*/ 4603617 w 9144000"/>
              <a:gd name="connsiteY3" fmla="*/ 5026954 h 5026954"/>
              <a:gd name="connsiteX4" fmla="*/ 0 w 9144000"/>
              <a:gd name="connsiteY4" fmla="*/ 4026877 h 5026954"/>
              <a:gd name="connsiteX5" fmla="*/ 0 w 9144000"/>
              <a:gd name="connsiteY5" fmla="*/ 0 h 502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026954">
                <a:moveTo>
                  <a:pt x="0" y="0"/>
                </a:moveTo>
                <a:lnTo>
                  <a:pt x="9144000" y="0"/>
                </a:lnTo>
                <a:lnTo>
                  <a:pt x="9144000" y="4026877"/>
                </a:lnTo>
                <a:lnTo>
                  <a:pt x="4603617" y="5026954"/>
                </a:lnTo>
                <a:lnTo>
                  <a:pt x="0" y="4026877"/>
                </a:lnTo>
                <a:lnTo>
                  <a:pt x="0" y="0"/>
                </a:lnTo>
                <a:close/>
              </a:path>
            </a:pathLst>
          </a:custGeom>
          <a:solidFill>
            <a:srgbClr val="5482A3">
              <a:alpha val="80000"/>
            </a:srgbClr>
          </a:solidFill>
          <a:ln>
            <a:noFill/>
          </a:ln>
          <a:effectLst>
            <a:outerShdw blurRad="50800" dist="76200" dir="5400000" algn="t"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TextBox 1"/>
          <p:cNvSpPr txBox="1">
            <a:spLocks noChangeArrowheads="1"/>
          </p:cNvSpPr>
          <p:nvPr/>
        </p:nvSpPr>
        <p:spPr bwMode="auto">
          <a:xfrm>
            <a:off x="271851" y="2109618"/>
            <a:ext cx="8723871" cy="1938992"/>
          </a:xfrm>
          <a:prstGeom prst="rect">
            <a:avLst/>
          </a:prstGeom>
          <a:noFill/>
          <a:ln w="9525">
            <a:noFill/>
            <a:miter lim="800000"/>
            <a:headEnd/>
            <a:tailEnd/>
          </a:ln>
        </p:spPr>
        <p:txBody>
          <a:bodyPr wrap="square">
            <a:spAutoFit/>
          </a:bodyPr>
          <a:lstStyle/>
          <a:p>
            <a:pPr algn="ctr">
              <a:lnSpc>
                <a:spcPct val="150000"/>
              </a:lnSpc>
            </a:pPr>
            <a:r>
              <a:rPr lang="zh-CN" altLang="en-US" sz="4000" b="1">
                <a:solidFill>
                  <a:schemeClr val="bg1"/>
                </a:solidFill>
                <a:latin typeface="微软雅黑" panose="020B0503020204020204" pitchFamily="34" charset="-122"/>
                <a:ea typeface="微软雅黑" panose="020B0503020204020204" pitchFamily="34" charset="-122"/>
              </a:rPr>
              <a:t>五：结论与展望</a:t>
            </a:r>
            <a:endParaRPr lang="en-US" altLang="zh-CN" sz="4000" b="1">
              <a:solidFill>
                <a:schemeClr val="bg1"/>
              </a:solidFill>
              <a:latin typeface="微软雅黑" panose="020B0503020204020204" pitchFamily="34" charset="-122"/>
              <a:ea typeface="微软雅黑" panose="020B0503020204020204" pitchFamily="34" charset="-122"/>
            </a:endParaRPr>
          </a:p>
          <a:p>
            <a:pPr algn="ctr">
              <a:lnSpc>
                <a:spcPct val="150000"/>
              </a:lnSpc>
            </a:pPr>
            <a:endParaRPr lang="zh-CN" altLang="en-US" sz="4000" b="1" dirty="0">
              <a:solidFill>
                <a:schemeClr val="bg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4" cstate="print">
            <a:biLevel thresh="25000"/>
            <a:extLst>
              <a:ext uri="{28A0092B-C50C-407E-A947-70E740481C1C}">
                <a14:useLocalDpi xmlns:a14="http://schemas.microsoft.com/office/drawing/2010/main" val="0"/>
              </a:ext>
            </a:extLst>
          </a:blip>
          <a:stretch>
            <a:fillRect/>
          </a:stretch>
        </p:blipFill>
        <p:spPr>
          <a:xfrm>
            <a:off x="385355" y="209796"/>
            <a:ext cx="3288870" cy="880947"/>
          </a:xfrm>
          <a:prstGeom prst="rect">
            <a:avLst/>
          </a:prstGeom>
        </p:spPr>
      </p:pic>
    </p:spTree>
    <p:extLst>
      <p:ext uri="{BB962C8B-B14F-4D97-AF65-F5344CB8AC3E}">
        <p14:creationId xmlns:p14="http://schemas.microsoft.com/office/powerpoint/2010/main" val="3754564220"/>
      </p:ext>
    </p:extLst>
  </p:cSld>
  <p:clrMapOvr>
    <a:masterClrMapping/>
  </p:clrMapOvr>
  <mc:AlternateContent xmlns:mc="http://schemas.openxmlformats.org/markup-compatibility/2006" xmlns:p14="http://schemas.microsoft.com/office/powerpoint/2010/main">
    <mc:Choice Requires="p14">
      <p:transition spd="slow" p14:dur="2000" advTm="2953"/>
    </mc:Choice>
    <mc:Fallback xmlns="">
      <p:transition spd="slow" advTm="2953"/>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结论</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9" name="TextBox 18"/>
          <p:cNvSpPr txBox="1"/>
          <p:nvPr/>
        </p:nvSpPr>
        <p:spPr>
          <a:xfrm>
            <a:off x="1202482" y="1956657"/>
            <a:ext cx="6739036" cy="400110"/>
          </a:xfrm>
          <a:prstGeom prst="rect">
            <a:avLst/>
          </a:prstGeom>
          <a:noFill/>
        </p:spPr>
        <p:txBody>
          <a:bodyPr wrap="square" rtlCol="0">
            <a:spAutoFit/>
          </a:bodyPr>
          <a:lstStyle/>
          <a:p>
            <a:r>
              <a:rPr lang="en-US" altLang="zh-CN" sz="2000"/>
              <a:t>       </a:t>
            </a:r>
            <a:endParaRPr lang="zh-CN" altLang="zh-CN" sz="2000"/>
          </a:p>
        </p:txBody>
      </p:sp>
      <p:sp>
        <p:nvSpPr>
          <p:cNvPr id="2" name="矩形 1"/>
          <p:cNvSpPr/>
          <p:nvPr/>
        </p:nvSpPr>
        <p:spPr>
          <a:xfrm>
            <a:off x="263237" y="1602549"/>
            <a:ext cx="8340437" cy="4370427"/>
          </a:xfrm>
          <a:prstGeom prst="rect">
            <a:avLst/>
          </a:prstGeom>
        </p:spPr>
        <p:txBody>
          <a:bodyPr wrap="square">
            <a:spAutoFit/>
          </a:bodyPr>
          <a:lstStyle/>
          <a:p>
            <a:r>
              <a:rPr lang="en-US" altLang="zh-CN" sz="2000"/>
              <a:t>1</a:t>
            </a:r>
            <a:r>
              <a:rPr lang="zh-CN" altLang="zh-CN" sz="2000"/>
              <a:t>）提出一种基于</a:t>
            </a:r>
            <a:r>
              <a:rPr lang="en-US" altLang="zh-CN" sz="2000"/>
              <a:t>3D Unet</a:t>
            </a:r>
            <a:r>
              <a:rPr lang="zh-CN" altLang="zh-CN" sz="2000"/>
              <a:t>头颈部</a:t>
            </a:r>
            <a:r>
              <a:rPr lang="en-US" altLang="zh-CN" sz="2000"/>
              <a:t>CT</a:t>
            </a:r>
            <a:r>
              <a:rPr lang="zh-CN" altLang="zh-CN" sz="2000"/>
              <a:t>图像器官分割算法。</a:t>
            </a:r>
            <a:r>
              <a:rPr lang="zh-CN" altLang="en-US" sz="2000"/>
              <a:t>首先，从池化层数、卷积深度和损失函数三个方面对原始</a:t>
            </a:r>
            <a:r>
              <a:rPr lang="en-US" altLang="zh-CN" sz="2000"/>
              <a:t>3D Unet</a:t>
            </a:r>
            <a:r>
              <a:rPr lang="zh-CN" altLang="en-US" sz="2000"/>
              <a:t>进行了改进，得到了一个适合于头颈部</a:t>
            </a:r>
            <a:r>
              <a:rPr lang="en-US" altLang="zh-CN" sz="2000"/>
              <a:t>CT</a:t>
            </a:r>
            <a:r>
              <a:rPr lang="zh-CN" altLang="en-US" sz="2000"/>
              <a:t>图像器官分割的网络模型；其次，</a:t>
            </a:r>
            <a:r>
              <a:rPr lang="zh-CN" altLang="zh-CN" sz="2000"/>
              <a:t>引入</a:t>
            </a:r>
            <a:r>
              <a:rPr lang="en-US" altLang="zh-CN" sz="2000"/>
              <a:t>Two Stage</a:t>
            </a:r>
            <a:r>
              <a:rPr lang="zh-CN" altLang="zh-CN" sz="2000"/>
              <a:t>训练与分割，整体提高各个器官分割的精确度。最后，在本文的数据集上将本文使用的算法与其他的头颈部</a:t>
            </a:r>
            <a:r>
              <a:rPr lang="en-US" altLang="zh-CN" sz="2000"/>
              <a:t>CT</a:t>
            </a:r>
            <a:r>
              <a:rPr lang="zh-CN" altLang="zh-CN" sz="2000"/>
              <a:t>图像分割算法进行了实验对比，结果表明：本文算法相比于当下流行的两种算法有更好的分割效果。</a:t>
            </a:r>
            <a:endParaRPr lang="en-US" altLang="zh-CN" sz="2000"/>
          </a:p>
          <a:p>
            <a:endParaRPr lang="zh-CN" altLang="zh-CN"/>
          </a:p>
          <a:p>
            <a:r>
              <a:rPr lang="en-US" altLang="zh-CN"/>
              <a:t>2</a:t>
            </a:r>
            <a:r>
              <a:rPr lang="zh-CN" altLang="zh-CN"/>
              <a:t>）</a:t>
            </a:r>
            <a:r>
              <a:rPr lang="zh-CN" altLang="zh-CN" sz="2000"/>
              <a:t>对基于</a:t>
            </a:r>
            <a:r>
              <a:rPr lang="en-US" altLang="zh-CN" sz="2000"/>
              <a:t>3D Unet</a:t>
            </a:r>
            <a:r>
              <a:rPr lang="zh-CN" altLang="zh-CN" sz="2000"/>
              <a:t>头颈部</a:t>
            </a:r>
            <a:r>
              <a:rPr lang="en-US" altLang="zh-CN" sz="2000"/>
              <a:t>CT</a:t>
            </a:r>
            <a:r>
              <a:rPr lang="zh-CN" altLang="zh-CN" sz="2000"/>
              <a:t>图像器官分割算法模型压缩的研究。本文仅对第一阶段用于定位的网络模型进行</a:t>
            </a:r>
            <a:r>
              <a:rPr lang="zh-CN" altLang="en-US" sz="2000"/>
              <a:t>了</a:t>
            </a:r>
            <a:r>
              <a:rPr lang="zh-CN" altLang="zh-CN" sz="2000"/>
              <a:t>压缩，压缩后的模型体积大大减小，只有原本的</a:t>
            </a:r>
            <a:r>
              <a:rPr lang="en-US" altLang="zh-CN" sz="2000"/>
              <a:t>1/6</a:t>
            </a:r>
            <a:r>
              <a:rPr lang="zh-CN" altLang="zh-CN" sz="2000"/>
              <a:t>；模型运行时占用的内存由</a:t>
            </a:r>
            <a:r>
              <a:rPr lang="en-US" altLang="zh-CN" sz="2000"/>
              <a:t>3G</a:t>
            </a:r>
            <a:r>
              <a:rPr lang="zh-CN" altLang="zh-CN" sz="2000"/>
              <a:t>降到了不足</a:t>
            </a:r>
            <a:r>
              <a:rPr lang="en-US" altLang="zh-CN" sz="2000"/>
              <a:t>2G</a:t>
            </a:r>
            <a:r>
              <a:rPr lang="zh-CN" altLang="zh-CN" sz="2000"/>
              <a:t>；模型的运行时间减少了</a:t>
            </a:r>
            <a:r>
              <a:rPr lang="en-US" altLang="zh-CN" sz="2000"/>
              <a:t>10s</a:t>
            </a:r>
            <a:r>
              <a:rPr lang="zh-CN" altLang="zh-CN" sz="2000"/>
              <a:t>；模型的稀疏度为</a:t>
            </a:r>
            <a:r>
              <a:rPr lang="en-US" altLang="zh-CN" sz="2000"/>
              <a:t>0.15</a:t>
            </a:r>
            <a:r>
              <a:rPr lang="zh-CN" altLang="zh-CN" sz="2000"/>
              <a:t>。由于第一阶段的网络仅用于器官的定位，第二阶段的网络会对器官进行更加精细的分割，实验结果表明：第一阶段（器官定位）网络模型由于模型压缩降低的</a:t>
            </a:r>
            <a:r>
              <a:rPr lang="en-US" altLang="zh-CN" sz="2000"/>
              <a:t>0.024</a:t>
            </a:r>
            <a:r>
              <a:rPr lang="zh-CN" altLang="zh-CN" sz="2000"/>
              <a:t>的精确度，不会影响第二阶段各个器官更加精细的分割，器官最终分割精确度不变。</a:t>
            </a:r>
          </a:p>
        </p:txBody>
      </p:sp>
    </p:spTree>
    <p:extLst>
      <p:ext uri="{BB962C8B-B14F-4D97-AF65-F5344CB8AC3E}">
        <p14:creationId xmlns:p14="http://schemas.microsoft.com/office/powerpoint/2010/main" val="1305404661"/>
      </p:ext>
    </p:extLst>
  </p:cSld>
  <p:clrMapOvr>
    <a:masterClrMapping/>
  </p:clrMapOvr>
  <mc:AlternateContent xmlns:mc="http://schemas.openxmlformats.org/markup-compatibility/2006" xmlns:p14="http://schemas.microsoft.com/office/powerpoint/2010/main">
    <mc:Choice Requires="p14">
      <p:transition spd="slow" p14:dur="2000" advTm="31314"/>
    </mc:Choice>
    <mc:Fallback xmlns="">
      <p:transition spd="slow" advTm="31314"/>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展望</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9" name="TextBox 18"/>
          <p:cNvSpPr txBox="1"/>
          <p:nvPr/>
        </p:nvSpPr>
        <p:spPr>
          <a:xfrm>
            <a:off x="1202482" y="1956657"/>
            <a:ext cx="6739036" cy="400110"/>
          </a:xfrm>
          <a:prstGeom prst="rect">
            <a:avLst/>
          </a:prstGeom>
          <a:noFill/>
        </p:spPr>
        <p:txBody>
          <a:bodyPr wrap="square" rtlCol="0">
            <a:spAutoFit/>
          </a:bodyPr>
          <a:lstStyle/>
          <a:p>
            <a:r>
              <a:rPr lang="en-US" altLang="zh-CN" sz="2000"/>
              <a:t>       </a:t>
            </a:r>
            <a:endParaRPr lang="zh-CN" altLang="zh-CN" sz="2000"/>
          </a:p>
        </p:txBody>
      </p:sp>
      <p:sp>
        <p:nvSpPr>
          <p:cNvPr id="2" name="矩形 1"/>
          <p:cNvSpPr/>
          <p:nvPr/>
        </p:nvSpPr>
        <p:spPr>
          <a:xfrm>
            <a:off x="415636" y="2668482"/>
            <a:ext cx="8312728" cy="1908215"/>
          </a:xfrm>
          <a:prstGeom prst="rect">
            <a:avLst/>
          </a:prstGeom>
        </p:spPr>
        <p:txBody>
          <a:bodyPr wrap="square">
            <a:spAutoFit/>
          </a:bodyPr>
          <a:lstStyle/>
          <a:p>
            <a:r>
              <a:rPr lang="en-US" altLang="zh-CN" sz="2000"/>
              <a:t>1</a:t>
            </a:r>
            <a:r>
              <a:rPr lang="zh-CN" altLang="zh-CN" sz="2000"/>
              <a:t>）</a:t>
            </a:r>
            <a:r>
              <a:rPr lang="zh-CN" altLang="en-US" sz="2000"/>
              <a:t>本文采用</a:t>
            </a:r>
            <a:r>
              <a:rPr lang="en-US" altLang="zh-CN" sz="2000"/>
              <a:t>Two Stage</a:t>
            </a:r>
            <a:r>
              <a:rPr lang="zh-CN" altLang="en-US" sz="2000"/>
              <a:t>训练与分割流程，虽然极大的提升了分割的精确度，但由于第二阶段需要训练八个小网络模型，导致训练过程非常耗时，未来将对八个小网络模型特征复用进行研究。</a:t>
            </a:r>
            <a:endParaRPr lang="en-US" altLang="zh-CN" sz="2000"/>
          </a:p>
          <a:p>
            <a:endParaRPr lang="zh-CN" altLang="zh-CN"/>
          </a:p>
          <a:p>
            <a:r>
              <a:rPr lang="en-US" altLang="zh-CN"/>
              <a:t>2</a:t>
            </a:r>
            <a:r>
              <a:rPr lang="zh-CN" altLang="zh-CN"/>
              <a:t>）</a:t>
            </a:r>
            <a:r>
              <a:rPr lang="zh-CN" altLang="en-US" sz="2000"/>
              <a:t>为了不损失模型的分割精度，本文仅对第一阶段的网络模型进行了压缩，未来将对第二阶段八个网络模型进行压缩。</a:t>
            </a:r>
            <a:endParaRPr lang="zh-CN" altLang="zh-CN" sz="2000"/>
          </a:p>
        </p:txBody>
      </p:sp>
    </p:spTree>
    <p:extLst>
      <p:ext uri="{BB962C8B-B14F-4D97-AF65-F5344CB8AC3E}">
        <p14:creationId xmlns:p14="http://schemas.microsoft.com/office/powerpoint/2010/main" val="36134728"/>
      </p:ext>
    </p:extLst>
  </p:cSld>
  <p:clrMapOvr>
    <a:masterClrMapping/>
  </p:clrMapOvr>
  <mc:AlternateContent xmlns:mc="http://schemas.openxmlformats.org/markup-compatibility/2006" xmlns:p14="http://schemas.microsoft.com/office/powerpoint/2010/main">
    <mc:Choice Requires="p14">
      <p:transition spd="slow" p14:dur="2000" advTm="12113"/>
    </mc:Choice>
    <mc:Fallback xmlns="">
      <p:transition spd="slow" advTm="12113"/>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71080" y="1874006"/>
            <a:ext cx="7916091" cy="1323439"/>
          </a:xfrm>
          <a:prstGeom prst="rect">
            <a:avLst/>
          </a:prstGeom>
          <a:noFill/>
        </p:spPr>
        <p:txBody>
          <a:bodyPr wrap="square" rtlCol="0">
            <a:spAutoFit/>
          </a:bodyPr>
          <a:lstStyle/>
          <a:p>
            <a:pPr algn="ctr"/>
            <a:r>
              <a:rPr lang="zh-CN" altLang="en-US" sz="8000" b="1" dirty="0">
                <a:solidFill>
                  <a:schemeClr val="bg1"/>
                </a:solidFill>
                <a:latin typeface="隶书" panose="02010509060101010101" pitchFamily="49" charset="-122"/>
                <a:ea typeface="隶书" panose="02010509060101010101" pitchFamily="49" charset="-122"/>
              </a:rPr>
              <a:t>谢谢大家</a:t>
            </a:r>
          </a:p>
        </p:txBody>
      </p:sp>
    </p:spTree>
    <p:extLst>
      <p:ext uri="{BB962C8B-B14F-4D97-AF65-F5344CB8AC3E}">
        <p14:creationId xmlns:p14="http://schemas.microsoft.com/office/powerpoint/2010/main" val="4159082592"/>
      </p:ext>
    </p:extLst>
  </p:cSld>
  <p:clrMapOvr>
    <a:masterClrMapping/>
  </p:clrMapOvr>
  <mc:AlternateContent xmlns:mc="http://schemas.openxmlformats.org/markup-compatibility/2006" xmlns:p14="http://schemas.microsoft.com/office/powerpoint/2010/main">
    <mc:Choice Requires="p14">
      <p:transition spd="slow" p14:dur="2000" advTm="24924"/>
    </mc:Choice>
    <mc:Fallback xmlns="">
      <p:transition spd="slow" advTm="24924"/>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 fmla="*/ 0 w 9144000"/>
              <a:gd name="connsiteY0" fmla="*/ 0 h 4026877"/>
              <a:gd name="connsiteX1" fmla="*/ 9144000 w 9144000"/>
              <a:gd name="connsiteY1" fmla="*/ 0 h 4026877"/>
              <a:gd name="connsiteX2" fmla="*/ 9144000 w 9144000"/>
              <a:gd name="connsiteY2" fmla="*/ 4026877 h 4026877"/>
              <a:gd name="connsiteX3" fmla="*/ 4466492 w 9144000"/>
              <a:gd name="connsiteY3" fmla="*/ 4009292 h 4026877"/>
              <a:gd name="connsiteX4" fmla="*/ 0 w 9144000"/>
              <a:gd name="connsiteY4" fmla="*/ 4026877 h 4026877"/>
              <a:gd name="connsiteX5" fmla="*/ 0 w 9144000"/>
              <a:gd name="connsiteY5" fmla="*/ 0 h 4026877"/>
              <a:gd name="connsiteX0" fmla="*/ 0 w 9144000"/>
              <a:gd name="connsiteY0" fmla="*/ 0 h 4501661"/>
              <a:gd name="connsiteX1" fmla="*/ 9144000 w 9144000"/>
              <a:gd name="connsiteY1" fmla="*/ 0 h 4501661"/>
              <a:gd name="connsiteX2" fmla="*/ 9144000 w 9144000"/>
              <a:gd name="connsiteY2" fmla="*/ 4026877 h 4501661"/>
              <a:gd name="connsiteX3" fmla="*/ 4677508 w 9144000"/>
              <a:gd name="connsiteY3" fmla="*/ 4501661 h 4501661"/>
              <a:gd name="connsiteX4" fmla="*/ 0 w 9144000"/>
              <a:gd name="connsiteY4" fmla="*/ 4026877 h 4501661"/>
              <a:gd name="connsiteX5" fmla="*/ 0 w 9144000"/>
              <a:gd name="connsiteY5" fmla="*/ 0 h 4501661"/>
              <a:gd name="connsiteX0" fmla="*/ 0 w 9144000"/>
              <a:gd name="connsiteY0" fmla="*/ 0 h 5045818"/>
              <a:gd name="connsiteX1" fmla="*/ 9144000 w 9144000"/>
              <a:gd name="connsiteY1" fmla="*/ 0 h 5045818"/>
              <a:gd name="connsiteX2" fmla="*/ 9144000 w 9144000"/>
              <a:gd name="connsiteY2" fmla="*/ 4026877 h 5045818"/>
              <a:gd name="connsiteX3" fmla="*/ 4677508 w 9144000"/>
              <a:gd name="connsiteY3" fmla="*/ 5045818 h 5045818"/>
              <a:gd name="connsiteX4" fmla="*/ 0 w 9144000"/>
              <a:gd name="connsiteY4" fmla="*/ 4026877 h 5045818"/>
              <a:gd name="connsiteX5" fmla="*/ 0 w 9144000"/>
              <a:gd name="connsiteY5" fmla="*/ 0 h 5045818"/>
              <a:gd name="connsiteX0" fmla="*/ 0 w 9144000"/>
              <a:gd name="connsiteY0" fmla="*/ 0 h 5045818"/>
              <a:gd name="connsiteX1" fmla="*/ 9144000 w 9144000"/>
              <a:gd name="connsiteY1" fmla="*/ 0 h 5045818"/>
              <a:gd name="connsiteX2" fmla="*/ 9144000 w 9144000"/>
              <a:gd name="connsiteY2" fmla="*/ 4026877 h 5045818"/>
              <a:gd name="connsiteX3" fmla="*/ 4585145 w 9144000"/>
              <a:gd name="connsiteY3" fmla="*/ 5045818 h 5045818"/>
              <a:gd name="connsiteX4" fmla="*/ 0 w 9144000"/>
              <a:gd name="connsiteY4" fmla="*/ 4026877 h 5045818"/>
              <a:gd name="connsiteX5" fmla="*/ 0 w 9144000"/>
              <a:gd name="connsiteY5" fmla="*/ 0 h 504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045818">
                <a:moveTo>
                  <a:pt x="0" y="0"/>
                </a:moveTo>
                <a:lnTo>
                  <a:pt x="9144000" y="0"/>
                </a:lnTo>
                <a:lnTo>
                  <a:pt x="9144000" y="4026877"/>
                </a:lnTo>
                <a:lnTo>
                  <a:pt x="4585145" y="5045818"/>
                </a:lnTo>
                <a:lnTo>
                  <a:pt x="0" y="4026877"/>
                </a:lnTo>
                <a:lnTo>
                  <a:pt x="0" y="0"/>
                </a:lnTo>
                <a:close/>
              </a:path>
            </a:pathLst>
          </a:custGeom>
          <a:blipFill>
            <a:blip r:embed="rId2">
              <a:duotone>
                <a:prstClr val="black"/>
                <a:schemeClr val="accent3">
                  <a:tint val="45000"/>
                  <a:satMod val="400000"/>
                </a:schemeClr>
              </a:duotone>
              <a:extLst>
                <a:ext uri="{BEBA8EAE-BF5A-486C-A8C5-ECC9F3942E4B}">
                  <a14:imgProps xmlns:a14="http://schemas.microsoft.com/office/drawing/2010/main">
                    <a14:imgLayer r:embed="rId3">
                      <a14:imgEffect>
                        <a14:artisticBlur radius="5"/>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 fmla="*/ 0 w 9144000"/>
              <a:gd name="connsiteY0" fmla="*/ 0 h 4026877"/>
              <a:gd name="connsiteX1" fmla="*/ 9144000 w 9144000"/>
              <a:gd name="connsiteY1" fmla="*/ 0 h 4026877"/>
              <a:gd name="connsiteX2" fmla="*/ 9144000 w 9144000"/>
              <a:gd name="connsiteY2" fmla="*/ 4026877 h 4026877"/>
              <a:gd name="connsiteX3" fmla="*/ 4466492 w 9144000"/>
              <a:gd name="connsiteY3" fmla="*/ 4009292 h 4026877"/>
              <a:gd name="connsiteX4" fmla="*/ 0 w 9144000"/>
              <a:gd name="connsiteY4" fmla="*/ 4026877 h 4026877"/>
              <a:gd name="connsiteX5" fmla="*/ 0 w 9144000"/>
              <a:gd name="connsiteY5" fmla="*/ 0 h 4026877"/>
              <a:gd name="connsiteX0" fmla="*/ 0 w 9144000"/>
              <a:gd name="connsiteY0" fmla="*/ 0 h 4501661"/>
              <a:gd name="connsiteX1" fmla="*/ 9144000 w 9144000"/>
              <a:gd name="connsiteY1" fmla="*/ 0 h 4501661"/>
              <a:gd name="connsiteX2" fmla="*/ 9144000 w 9144000"/>
              <a:gd name="connsiteY2" fmla="*/ 4026877 h 4501661"/>
              <a:gd name="connsiteX3" fmla="*/ 4677508 w 9144000"/>
              <a:gd name="connsiteY3" fmla="*/ 4501661 h 4501661"/>
              <a:gd name="connsiteX4" fmla="*/ 0 w 9144000"/>
              <a:gd name="connsiteY4" fmla="*/ 4026877 h 4501661"/>
              <a:gd name="connsiteX5" fmla="*/ 0 w 9144000"/>
              <a:gd name="connsiteY5" fmla="*/ 0 h 4501661"/>
              <a:gd name="connsiteX0" fmla="*/ 0 w 9144000"/>
              <a:gd name="connsiteY0" fmla="*/ 0 h 5045818"/>
              <a:gd name="connsiteX1" fmla="*/ 9144000 w 9144000"/>
              <a:gd name="connsiteY1" fmla="*/ 0 h 5045818"/>
              <a:gd name="connsiteX2" fmla="*/ 9144000 w 9144000"/>
              <a:gd name="connsiteY2" fmla="*/ 4026877 h 5045818"/>
              <a:gd name="connsiteX3" fmla="*/ 4677508 w 9144000"/>
              <a:gd name="connsiteY3" fmla="*/ 5045818 h 5045818"/>
              <a:gd name="connsiteX4" fmla="*/ 0 w 9144000"/>
              <a:gd name="connsiteY4" fmla="*/ 4026877 h 5045818"/>
              <a:gd name="connsiteX5" fmla="*/ 0 w 9144000"/>
              <a:gd name="connsiteY5" fmla="*/ 0 h 5045818"/>
              <a:gd name="connsiteX0" fmla="*/ 0 w 9144000"/>
              <a:gd name="connsiteY0" fmla="*/ 0 h 5026954"/>
              <a:gd name="connsiteX1" fmla="*/ 9144000 w 9144000"/>
              <a:gd name="connsiteY1" fmla="*/ 0 h 5026954"/>
              <a:gd name="connsiteX2" fmla="*/ 9144000 w 9144000"/>
              <a:gd name="connsiteY2" fmla="*/ 4026877 h 5026954"/>
              <a:gd name="connsiteX3" fmla="*/ 4603617 w 9144000"/>
              <a:gd name="connsiteY3" fmla="*/ 5026954 h 5026954"/>
              <a:gd name="connsiteX4" fmla="*/ 0 w 9144000"/>
              <a:gd name="connsiteY4" fmla="*/ 4026877 h 5026954"/>
              <a:gd name="connsiteX5" fmla="*/ 0 w 9144000"/>
              <a:gd name="connsiteY5" fmla="*/ 0 h 502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026954">
                <a:moveTo>
                  <a:pt x="0" y="0"/>
                </a:moveTo>
                <a:lnTo>
                  <a:pt x="9144000" y="0"/>
                </a:lnTo>
                <a:lnTo>
                  <a:pt x="9144000" y="4026877"/>
                </a:lnTo>
                <a:lnTo>
                  <a:pt x="4603617" y="5026954"/>
                </a:lnTo>
                <a:lnTo>
                  <a:pt x="0" y="4026877"/>
                </a:lnTo>
                <a:lnTo>
                  <a:pt x="0" y="0"/>
                </a:lnTo>
                <a:close/>
              </a:path>
            </a:pathLst>
          </a:custGeom>
          <a:solidFill>
            <a:srgbClr val="5482A3">
              <a:alpha val="80000"/>
            </a:srgbClr>
          </a:solidFill>
          <a:ln>
            <a:noFill/>
          </a:ln>
          <a:effectLst>
            <a:outerShdw blurRad="50800" dist="76200" dir="5400000" algn="t"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TextBox 1"/>
          <p:cNvSpPr txBox="1">
            <a:spLocks noChangeArrowheads="1"/>
          </p:cNvSpPr>
          <p:nvPr/>
        </p:nvSpPr>
        <p:spPr bwMode="auto">
          <a:xfrm>
            <a:off x="271851" y="2109618"/>
            <a:ext cx="8723871" cy="1015663"/>
          </a:xfrm>
          <a:prstGeom prst="rect">
            <a:avLst/>
          </a:prstGeom>
          <a:noFill/>
          <a:ln w="9525">
            <a:noFill/>
            <a:miter lim="800000"/>
            <a:headEnd/>
            <a:tailEnd/>
          </a:ln>
        </p:spPr>
        <p:txBody>
          <a:bodyPr wrap="square">
            <a:spAutoFit/>
          </a:bodyPr>
          <a:lstStyle/>
          <a:p>
            <a:pPr algn="ctr">
              <a:lnSpc>
                <a:spcPct val="150000"/>
              </a:lnSpc>
            </a:pPr>
            <a:r>
              <a:rPr lang="zh-CN" altLang="en-US" sz="4000" b="1">
                <a:solidFill>
                  <a:schemeClr val="bg1"/>
                </a:solidFill>
                <a:latin typeface="微软雅黑" panose="020B0503020204020204" pitchFamily="34" charset="-122"/>
                <a:ea typeface="微软雅黑" panose="020B0503020204020204" pitchFamily="34" charset="-122"/>
              </a:rPr>
              <a:t>二：研究现状</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4" cstate="print">
            <a:biLevel thresh="25000"/>
            <a:extLst>
              <a:ext uri="{28A0092B-C50C-407E-A947-70E740481C1C}">
                <a14:useLocalDpi xmlns:a14="http://schemas.microsoft.com/office/drawing/2010/main" val="0"/>
              </a:ext>
            </a:extLst>
          </a:blip>
          <a:stretch>
            <a:fillRect/>
          </a:stretch>
        </p:blipFill>
        <p:spPr>
          <a:xfrm>
            <a:off x="385355" y="209796"/>
            <a:ext cx="3288870" cy="880947"/>
          </a:xfrm>
          <a:prstGeom prst="rect">
            <a:avLst/>
          </a:prstGeom>
        </p:spPr>
      </p:pic>
    </p:spTree>
    <p:extLst>
      <p:ext uri="{BB962C8B-B14F-4D97-AF65-F5344CB8AC3E}">
        <p14:creationId xmlns:p14="http://schemas.microsoft.com/office/powerpoint/2010/main" val="1722287966"/>
      </p:ext>
    </p:extLst>
  </p:cSld>
  <p:clrMapOvr>
    <a:masterClrMapping/>
  </p:clrMapOvr>
  <mc:AlternateContent xmlns:mc="http://schemas.openxmlformats.org/markup-compatibility/2006" xmlns:p14="http://schemas.microsoft.com/office/powerpoint/2010/main">
    <mc:Choice Requires="p14">
      <p:transition spd="slow" p14:dur="2000" advTm="2515"/>
    </mc:Choice>
    <mc:Fallback xmlns="">
      <p:transition spd="slow" advTm="251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国内外研究现状</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39" name="TextBox 18"/>
          <p:cNvSpPr txBox="1"/>
          <p:nvPr/>
        </p:nvSpPr>
        <p:spPr>
          <a:xfrm>
            <a:off x="1202482" y="1956657"/>
            <a:ext cx="6739036" cy="400110"/>
          </a:xfrm>
          <a:prstGeom prst="rect">
            <a:avLst/>
          </a:prstGeom>
          <a:noFill/>
        </p:spPr>
        <p:txBody>
          <a:bodyPr wrap="square" rtlCol="0">
            <a:spAutoFit/>
          </a:bodyPr>
          <a:lstStyle/>
          <a:p>
            <a:r>
              <a:rPr lang="en-US" altLang="zh-CN" sz="2000"/>
              <a:t>       </a:t>
            </a:r>
            <a:endParaRPr lang="zh-CN" altLang="zh-CN" sz="2000"/>
          </a:p>
        </p:txBody>
      </p:sp>
      <p:sp>
        <p:nvSpPr>
          <p:cNvPr id="2" name="矩形 1"/>
          <p:cNvSpPr/>
          <p:nvPr/>
        </p:nvSpPr>
        <p:spPr>
          <a:xfrm>
            <a:off x="1003023" y="2053639"/>
            <a:ext cx="7137954" cy="3231654"/>
          </a:xfrm>
          <a:prstGeom prst="rect">
            <a:avLst/>
          </a:prstGeom>
        </p:spPr>
        <p:txBody>
          <a:bodyPr wrap="square">
            <a:spAutoFit/>
          </a:bodyPr>
          <a:lstStyle/>
          <a:p>
            <a:pPr marL="342900" indent="-342900">
              <a:lnSpc>
                <a:spcPct val="150000"/>
              </a:lnSpc>
              <a:buFont typeface="Wingdings" panose="05000000000000000000" pitchFamily="2" charset="2"/>
              <a:buChar char="l"/>
              <a:defRPr/>
            </a:pPr>
            <a:r>
              <a:rPr lang="en-US" altLang="zh-CN" sz="2000">
                <a:latin typeface="+mn-ea"/>
              </a:rPr>
              <a:t>2017</a:t>
            </a:r>
            <a:r>
              <a:rPr lang="zh-CN" altLang="en-US" sz="2000">
                <a:latin typeface="+mn-ea"/>
              </a:rPr>
              <a:t>年之前，主要是传统分割方法，</a:t>
            </a:r>
            <a:r>
              <a:rPr lang="zh-CN" altLang="en-US" sz="2000" b="1">
                <a:latin typeface="+mn-ea"/>
              </a:rPr>
              <a:t>基于</a:t>
            </a:r>
            <a:r>
              <a:rPr lang="en-US" altLang="zh-CN" sz="2000" b="1">
                <a:latin typeface="+mn-ea"/>
              </a:rPr>
              <a:t>Atlas</a:t>
            </a:r>
            <a:r>
              <a:rPr lang="zh-CN" altLang="en-US" sz="2000" b="1">
                <a:latin typeface="+mn-ea"/>
              </a:rPr>
              <a:t>的分割方法</a:t>
            </a:r>
            <a:r>
              <a:rPr lang="zh-CN" altLang="en-US" sz="2000">
                <a:latin typeface="+mn-ea"/>
              </a:rPr>
              <a:t>、</a:t>
            </a:r>
            <a:r>
              <a:rPr lang="zh-CN" altLang="en-US" sz="2000" b="1">
                <a:latin typeface="+mn-ea"/>
              </a:rPr>
              <a:t>基于统计形状</a:t>
            </a:r>
            <a:r>
              <a:rPr lang="en-US" altLang="zh-CN" sz="2000" b="1">
                <a:latin typeface="+mn-ea"/>
              </a:rPr>
              <a:t>/</a:t>
            </a:r>
            <a:r>
              <a:rPr lang="zh-CN" altLang="en-US" sz="2000" b="1">
                <a:latin typeface="+mn-ea"/>
              </a:rPr>
              <a:t>外观模型的方法</a:t>
            </a:r>
            <a:r>
              <a:rPr lang="zh-CN" altLang="en-US" sz="2000">
                <a:latin typeface="+mn-ea"/>
              </a:rPr>
              <a:t>。</a:t>
            </a:r>
            <a:endParaRPr lang="en-US" altLang="zh-CN" sz="2000">
              <a:latin typeface="+mn-ea"/>
            </a:endParaRPr>
          </a:p>
          <a:p>
            <a:pPr>
              <a:lnSpc>
                <a:spcPct val="150000"/>
              </a:lnSpc>
              <a:defRPr/>
            </a:pPr>
            <a:r>
              <a:rPr lang="zh-CN" altLang="en-US" sz="2000">
                <a:latin typeface="+mn-ea"/>
              </a:rPr>
              <a:t>     </a:t>
            </a:r>
            <a:r>
              <a:rPr lang="zh-CN" altLang="en-US" sz="1600">
                <a:solidFill>
                  <a:srgbClr val="C00000"/>
                </a:solidFill>
                <a:latin typeface="+mn-ea"/>
              </a:rPr>
              <a:t>处理流程复杂、分割精度低且不稳定、耗时</a:t>
            </a:r>
            <a:endParaRPr lang="en-US" altLang="zh-CN" sz="1600">
              <a:solidFill>
                <a:srgbClr val="C00000"/>
              </a:solidFill>
              <a:latin typeface="+mn-ea"/>
            </a:endParaRPr>
          </a:p>
          <a:p>
            <a:pPr marL="342900" indent="-342900">
              <a:lnSpc>
                <a:spcPct val="150000"/>
              </a:lnSpc>
              <a:buFont typeface="Wingdings" panose="05000000000000000000" pitchFamily="2" charset="2"/>
              <a:buChar char="l"/>
              <a:defRPr/>
            </a:pPr>
            <a:endParaRPr lang="en-US" altLang="zh-CN" sz="2000">
              <a:latin typeface="+mn-ea"/>
            </a:endParaRPr>
          </a:p>
          <a:p>
            <a:pPr marL="342900" indent="-342900">
              <a:lnSpc>
                <a:spcPct val="150000"/>
              </a:lnSpc>
              <a:buFont typeface="Wingdings" panose="05000000000000000000" pitchFamily="2" charset="2"/>
              <a:buChar char="l"/>
              <a:defRPr/>
            </a:pPr>
            <a:r>
              <a:rPr lang="en-US" altLang="zh-CN" sz="2000">
                <a:latin typeface="+mn-ea"/>
              </a:rPr>
              <a:t>2017</a:t>
            </a:r>
            <a:r>
              <a:rPr lang="zh-CN" altLang="en-US" sz="2000">
                <a:latin typeface="+mn-ea"/>
              </a:rPr>
              <a:t>年至今，深度学习开始应用到</a:t>
            </a:r>
            <a:r>
              <a:rPr lang="en-US" altLang="zh-CN" sz="2000">
                <a:latin typeface="+mn-ea"/>
              </a:rPr>
              <a:t>CT</a:t>
            </a:r>
            <a:r>
              <a:rPr lang="zh-CN" altLang="en-US" sz="2000">
                <a:latin typeface="+mn-ea"/>
              </a:rPr>
              <a:t>图像器官分割，</a:t>
            </a:r>
            <a:r>
              <a:rPr lang="en-US" altLang="zh-CN" sz="2000" b="1">
                <a:latin typeface="+mn-ea"/>
              </a:rPr>
              <a:t>CNN</a:t>
            </a:r>
            <a:r>
              <a:rPr lang="zh-CN" altLang="en-US" sz="2000" b="1">
                <a:latin typeface="+mn-ea"/>
              </a:rPr>
              <a:t>、</a:t>
            </a:r>
            <a:r>
              <a:rPr lang="en-US" altLang="zh-CN" sz="2000" b="1">
                <a:latin typeface="+mn-ea"/>
              </a:rPr>
              <a:t>Vnet</a:t>
            </a:r>
            <a:r>
              <a:rPr lang="zh-CN" altLang="en-US" sz="2000">
                <a:latin typeface="+mn-ea"/>
              </a:rPr>
              <a:t>，</a:t>
            </a:r>
            <a:r>
              <a:rPr lang="en-US" altLang="zh-CN" sz="2000" b="1">
                <a:latin typeface="+mn-ea"/>
              </a:rPr>
              <a:t>3D Unet</a:t>
            </a:r>
            <a:r>
              <a:rPr lang="zh-CN" altLang="en-US" sz="2000">
                <a:latin typeface="+mn-ea"/>
              </a:rPr>
              <a:t>等。</a:t>
            </a:r>
            <a:endParaRPr lang="zh-CN" altLang="en-US" sz="2000">
              <a:ea typeface="宋体" panose="02010600030101010101" pitchFamily="2" charset="-122"/>
            </a:endParaRPr>
          </a:p>
          <a:p>
            <a:pPr>
              <a:lnSpc>
                <a:spcPct val="150000"/>
              </a:lnSpc>
              <a:defRPr/>
            </a:pPr>
            <a:r>
              <a:rPr lang="zh-CN" altLang="en-US" sz="1600">
                <a:solidFill>
                  <a:srgbClr val="C00000"/>
                </a:solidFill>
              </a:rPr>
              <a:t>      处理流程相对简单、分割精度相对较高</a:t>
            </a:r>
            <a:endParaRPr lang="en-US" altLang="zh-CN" sz="1600">
              <a:solidFill>
                <a:srgbClr val="C00000"/>
              </a:solidFill>
            </a:endParaRPr>
          </a:p>
        </p:txBody>
      </p:sp>
    </p:spTree>
    <p:extLst>
      <p:ext uri="{BB962C8B-B14F-4D97-AF65-F5344CB8AC3E}">
        <p14:creationId xmlns:p14="http://schemas.microsoft.com/office/powerpoint/2010/main" val="2758075062"/>
      </p:ext>
    </p:extLst>
  </p:cSld>
  <p:clrMapOvr>
    <a:masterClrMapping/>
  </p:clrMapOvr>
  <mc:AlternateContent xmlns:mc="http://schemas.openxmlformats.org/markup-compatibility/2006" xmlns:p14="http://schemas.microsoft.com/office/powerpoint/2010/main">
    <mc:Choice Requires="p14">
      <p:transition spd="slow" p14:dur="2000" advTm="31042"/>
    </mc:Choice>
    <mc:Fallback xmlns="">
      <p:transition spd="slow" advTm="3104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 fmla="*/ 0 w 9144000"/>
              <a:gd name="connsiteY0" fmla="*/ 0 h 4026877"/>
              <a:gd name="connsiteX1" fmla="*/ 9144000 w 9144000"/>
              <a:gd name="connsiteY1" fmla="*/ 0 h 4026877"/>
              <a:gd name="connsiteX2" fmla="*/ 9144000 w 9144000"/>
              <a:gd name="connsiteY2" fmla="*/ 4026877 h 4026877"/>
              <a:gd name="connsiteX3" fmla="*/ 4466492 w 9144000"/>
              <a:gd name="connsiteY3" fmla="*/ 4009292 h 4026877"/>
              <a:gd name="connsiteX4" fmla="*/ 0 w 9144000"/>
              <a:gd name="connsiteY4" fmla="*/ 4026877 h 4026877"/>
              <a:gd name="connsiteX5" fmla="*/ 0 w 9144000"/>
              <a:gd name="connsiteY5" fmla="*/ 0 h 4026877"/>
              <a:gd name="connsiteX0" fmla="*/ 0 w 9144000"/>
              <a:gd name="connsiteY0" fmla="*/ 0 h 4501661"/>
              <a:gd name="connsiteX1" fmla="*/ 9144000 w 9144000"/>
              <a:gd name="connsiteY1" fmla="*/ 0 h 4501661"/>
              <a:gd name="connsiteX2" fmla="*/ 9144000 w 9144000"/>
              <a:gd name="connsiteY2" fmla="*/ 4026877 h 4501661"/>
              <a:gd name="connsiteX3" fmla="*/ 4677508 w 9144000"/>
              <a:gd name="connsiteY3" fmla="*/ 4501661 h 4501661"/>
              <a:gd name="connsiteX4" fmla="*/ 0 w 9144000"/>
              <a:gd name="connsiteY4" fmla="*/ 4026877 h 4501661"/>
              <a:gd name="connsiteX5" fmla="*/ 0 w 9144000"/>
              <a:gd name="connsiteY5" fmla="*/ 0 h 4501661"/>
              <a:gd name="connsiteX0" fmla="*/ 0 w 9144000"/>
              <a:gd name="connsiteY0" fmla="*/ 0 h 5045818"/>
              <a:gd name="connsiteX1" fmla="*/ 9144000 w 9144000"/>
              <a:gd name="connsiteY1" fmla="*/ 0 h 5045818"/>
              <a:gd name="connsiteX2" fmla="*/ 9144000 w 9144000"/>
              <a:gd name="connsiteY2" fmla="*/ 4026877 h 5045818"/>
              <a:gd name="connsiteX3" fmla="*/ 4677508 w 9144000"/>
              <a:gd name="connsiteY3" fmla="*/ 5045818 h 5045818"/>
              <a:gd name="connsiteX4" fmla="*/ 0 w 9144000"/>
              <a:gd name="connsiteY4" fmla="*/ 4026877 h 5045818"/>
              <a:gd name="connsiteX5" fmla="*/ 0 w 9144000"/>
              <a:gd name="connsiteY5" fmla="*/ 0 h 5045818"/>
              <a:gd name="connsiteX0" fmla="*/ 0 w 9144000"/>
              <a:gd name="connsiteY0" fmla="*/ 0 h 5045818"/>
              <a:gd name="connsiteX1" fmla="*/ 9144000 w 9144000"/>
              <a:gd name="connsiteY1" fmla="*/ 0 h 5045818"/>
              <a:gd name="connsiteX2" fmla="*/ 9144000 w 9144000"/>
              <a:gd name="connsiteY2" fmla="*/ 4026877 h 5045818"/>
              <a:gd name="connsiteX3" fmla="*/ 4585145 w 9144000"/>
              <a:gd name="connsiteY3" fmla="*/ 5045818 h 5045818"/>
              <a:gd name="connsiteX4" fmla="*/ 0 w 9144000"/>
              <a:gd name="connsiteY4" fmla="*/ 4026877 h 5045818"/>
              <a:gd name="connsiteX5" fmla="*/ 0 w 9144000"/>
              <a:gd name="connsiteY5" fmla="*/ 0 h 504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045818">
                <a:moveTo>
                  <a:pt x="0" y="0"/>
                </a:moveTo>
                <a:lnTo>
                  <a:pt x="9144000" y="0"/>
                </a:lnTo>
                <a:lnTo>
                  <a:pt x="9144000" y="4026877"/>
                </a:lnTo>
                <a:lnTo>
                  <a:pt x="4585145" y="5045818"/>
                </a:lnTo>
                <a:lnTo>
                  <a:pt x="0" y="4026877"/>
                </a:lnTo>
                <a:lnTo>
                  <a:pt x="0" y="0"/>
                </a:lnTo>
                <a:close/>
              </a:path>
            </a:pathLst>
          </a:custGeom>
          <a:blipFill>
            <a:blip r:embed="rId2">
              <a:duotone>
                <a:prstClr val="black"/>
                <a:schemeClr val="accent3">
                  <a:tint val="45000"/>
                  <a:satMod val="400000"/>
                </a:schemeClr>
              </a:duotone>
              <a:extLst>
                <a:ext uri="{BEBA8EAE-BF5A-486C-A8C5-ECC9F3942E4B}">
                  <a14:imgProps xmlns:a14="http://schemas.microsoft.com/office/drawing/2010/main">
                    <a14:imgLayer r:embed="rId3">
                      <a14:imgEffect>
                        <a14:artisticBlur radius="5"/>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 name="矩形 5"/>
          <p:cNvSpPr/>
          <p:nvPr/>
        </p:nvSpPr>
        <p:spPr>
          <a:xfrm>
            <a:off x="0" y="2"/>
            <a:ext cx="9144000" cy="4941277"/>
          </a:xfrm>
          <a:custGeom>
            <a:avLst/>
            <a:gdLst>
              <a:gd name="connsiteX0" fmla="*/ 0 w 9144000"/>
              <a:gd name="connsiteY0" fmla="*/ 0 h 4026877"/>
              <a:gd name="connsiteX1" fmla="*/ 9144000 w 9144000"/>
              <a:gd name="connsiteY1" fmla="*/ 0 h 4026877"/>
              <a:gd name="connsiteX2" fmla="*/ 9144000 w 9144000"/>
              <a:gd name="connsiteY2" fmla="*/ 4026877 h 4026877"/>
              <a:gd name="connsiteX3" fmla="*/ 0 w 9144000"/>
              <a:gd name="connsiteY3" fmla="*/ 4026877 h 4026877"/>
              <a:gd name="connsiteX4" fmla="*/ 0 w 9144000"/>
              <a:gd name="connsiteY4" fmla="*/ 0 h 4026877"/>
              <a:gd name="connsiteX0" fmla="*/ 0 w 9144000"/>
              <a:gd name="connsiteY0" fmla="*/ 0 h 4026877"/>
              <a:gd name="connsiteX1" fmla="*/ 9144000 w 9144000"/>
              <a:gd name="connsiteY1" fmla="*/ 0 h 4026877"/>
              <a:gd name="connsiteX2" fmla="*/ 9144000 w 9144000"/>
              <a:gd name="connsiteY2" fmla="*/ 4026877 h 4026877"/>
              <a:gd name="connsiteX3" fmla="*/ 4466492 w 9144000"/>
              <a:gd name="connsiteY3" fmla="*/ 4009292 h 4026877"/>
              <a:gd name="connsiteX4" fmla="*/ 0 w 9144000"/>
              <a:gd name="connsiteY4" fmla="*/ 4026877 h 4026877"/>
              <a:gd name="connsiteX5" fmla="*/ 0 w 9144000"/>
              <a:gd name="connsiteY5" fmla="*/ 0 h 4026877"/>
              <a:gd name="connsiteX0" fmla="*/ 0 w 9144000"/>
              <a:gd name="connsiteY0" fmla="*/ 0 h 4501661"/>
              <a:gd name="connsiteX1" fmla="*/ 9144000 w 9144000"/>
              <a:gd name="connsiteY1" fmla="*/ 0 h 4501661"/>
              <a:gd name="connsiteX2" fmla="*/ 9144000 w 9144000"/>
              <a:gd name="connsiteY2" fmla="*/ 4026877 h 4501661"/>
              <a:gd name="connsiteX3" fmla="*/ 4677508 w 9144000"/>
              <a:gd name="connsiteY3" fmla="*/ 4501661 h 4501661"/>
              <a:gd name="connsiteX4" fmla="*/ 0 w 9144000"/>
              <a:gd name="connsiteY4" fmla="*/ 4026877 h 4501661"/>
              <a:gd name="connsiteX5" fmla="*/ 0 w 9144000"/>
              <a:gd name="connsiteY5" fmla="*/ 0 h 4501661"/>
              <a:gd name="connsiteX0" fmla="*/ 0 w 9144000"/>
              <a:gd name="connsiteY0" fmla="*/ 0 h 5045818"/>
              <a:gd name="connsiteX1" fmla="*/ 9144000 w 9144000"/>
              <a:gd name="connsiteY1" fmla="*/ 0 h 5045818"/>
              <a:gd name="connsiteX2" fmla="*/ 9144000 w 9144000"/>
              <a:gd name="connsiteY2" fmla="*/ 4026877 h 5045818"/>
              <a:gd name="connsiteX3" fmla="*/ 4677508 w 9144000"/>
              <a:gd name="connsiteY3" fmla="*/ 5045818 h 5045818"/>
              <a:gd name="connsiteX4" fmla="*/ 0 w 9144000"/>
              <a:gd name="connsiteY4" fmla="*/ 4026877 h 5045818"/>
              <a:gd name="connsiteX5" fmla="*/ 0 w 9144000"/>
              <a:gd name="connsiteY5" fmla="*/ 0 h 5045818"/>
              <a:gd name="connsiteX0" fmla="*/ 0 w 9144000"/>
              <a:gd name="connsiteY0" fmla="*/ 0 h 5026954"/>
              <a:gd name="connsiteX1" fmla="*/ 9144000 w 9144000"/>
              <a:gd name="connsiteY1" fmla="*/ 0 h 5026954"/>
              <a:gd name="connsiteX2" fmla="*/ 9144000 w 9144000"/>
              <a:gd name="connsiteY2" fmla="*/ 4026877 h 5026954"/>
              <a:gd name="connsiteX3" fmla="*/ 4603617 w 9144000"/>
              <a:gd name="connsiteY3" fmla="*/ 5026954 h 5026954"/>
              <a:gd name="connsiteX4" fmla="*/ 0 w 9144000"/>
              <a:gd name="connsiteY4" fmla="*/ 4026877 h 5026954"/>
              <a:gd name="connsiteX5" fmla="*/ 0 w 9144000"/>
              <a:gd name="connsiteY5" fmla="*/ 0 h 502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5026954">
                <a:moveTo>
                  <a:pt x="0" y="0"/>
                </a:moveTo>
                <a:lnTo>
                  <a:pt x="9144000" y="0"/>
                </a:lnTo>
                <a:lnTo>
                  <a:pt x="9144000" y="4026877"/>
                </a:lnTo>
                <a:lnTo>
                  <a:pt x="4603617" y="5026954"/>
                </a:lnTo>
                <a:lnTo>
                  <a:pt x="0" y="4026877"/>
                </a:lnTo>
                <a:lnTo>
                  <a:pt x="0" y="0"/>
                </a:lnTo>
                <a:close/>
              </a:path>
            </a:pathLst>
          </a:custGeom>
          <a:solidFill>
            <a:srgbClr val="5482A3">
              <a:alpha val="80000"/>
            </a:srgbClr>
          </a:solidFill>
          <a:ln>
            <a:noFill/>
          </a:ln>
          <a:effectLst>
            <a:outerShdw blurRad="50800" dist="76200" dir="5400000" algn="t"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TextBox 1"/>
          <p:cNvSpPr txBox="1">
            <a:spLocks noChangeArrowheads="1"/>
          </p:cNvSpPr>
          <p:nvPr/>
        </p:nvSpPr>
        <p:spPr bwMode="auto">
          <a:xfrm>
            <a:off x="271851" y="2109618"/>
            <a:ext cx="8723871" cy="1938992"/>
          </a:xfrm>
          <a:prstGeom prst="rect">
            <a:avLst/>
          </a:prstGeom>
          <a:noFill/>
          <a:ln w="9525">
            <a:noFill/>
            <a:miter lim="800000"/>
            <a:headEnd/>
            <a:tailEnd/>
          </a:ln>
        </p:spPr>
        <p:txBody>
          <a:bodyPr wrap="square">
            <a:spAutoFit/>
          </a:bodyPr>
          <a:lstStyle/>
          <a:p>
            <a:pPr algn="ctr">
              <a:lnSpc>
                <a:spcPct val="150000"/>
              </a:lnSpc>
            </a:pPr>
            <a:r>
              <a:rPr lang="zh-CN" altLang="en-US" sz="4000" b="1">
                <a:solidFill>
                  <a:schemeClr val="bg1"/>
                </a:solidFill>
                <a:latin typeface="微软雅黑" panose="020B0503020204020204" pitchFamily="34" charset="-122"/>
                <a:ea typeface="微软雅黑" panose="020B0503020204020204" pitchFamily="34" charset="-122"/>
              </a:rPr>
              <a:t>三：基于</a:t>
            </a:r>
            <a:r>
              <a:rPr lang="en-US" altLang="zh-CN" sz="4000" b="1">
                <a:solidFill>
                  <a:schemeClr val="bg1"/>
                </a:solidFill>
                <a:latin typeface="微软雅黑" panose="020B0503020204020204" pitchFamily="34" charset="-122"/>
                <a:ea typeface="微软雅黑" panose="020B0503020204020204" pitchFamily="34" charset="-122"/>
              </a:rPr>
              <a:t>3D Unet</a:t>
            </a:r>
            <a:r>
              <a:rPr lang="zh-CN" altLang="en-US" sz="4000" b="1">
                <a:solidFill>
                  <a:schemeClr val="bg1"/>
                </a:solidFill>
                <a:latin typeface="微软雅黑" panose="020B0503020204020204" pitchFamily="34" charset="-122"/>
                <a:ea typeface="微软雅黑" panose="020B0503020204020204" pitchFamily="34" charset="-122"/>
              </a:rPr>
              <a:t>头颈部</a:t>
            </a:r>
            <a:r>
              <a:rPr lang="en-US" altLang="zh-CN" sz="4000" b="1">
                <a:solidFill>
                  <a:schemeClr val="bg1"/>
                </a:solidFill>
                <a:latin typeface="微软雅黑" panose="020B0503020204020204" pitchFamily="34" charset="-122"/>
                <a:ea typeface="微软雅黑" panose="020B0503020204020204" pitchFamily="34" charset="-122"/>
              </a:rPr>
              <a:t>CT</a:t>
            </a:r>
            <a:r>
              <a:rPr lang="zh-CN" altLang="en-US" sz="4000" b="1">
                <a:solidFill>
                  <a:schemeClr val="bg1"/>
                </a:solidFill>
                <a:latin typeface="微软雅黑" panose="020B0503020204020204" pitchFamily="34" charset="-122"/>
                <a:ea typeface="微软雅黑" panose="020B0503020204020204" pitchFamily="34" charset="-122"/>
              </a:rPr>
              <a:t>图像器官分割算法的研究</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4" cstate="print">
            <a:biLevel thresh="25000"/>
            <a:extLst>
              <a:ext uri="{28A0092B-C50C-407E-A947-70E740481C1C}">
                <a14:useLocalDpi xmlns:a14="http://schemas.microsoft.com/office/drawing/2010/main" val="0"/>
              </a:ext>
            </a:extLst>
          </a:blip>
          <a:stretch>
            <a:fillRect/>
          </a:stretch>
        </p:blipFill>
        <p:spPr>
          <a:xfrm>
            <a:off x="385355" y="209796"/>
            <a:ext cx="3288870" cy="880947"/>
          </a:xfrm>
          <a:prstGeom prst="rect">
            <a:avLst/>
          </a:prstGeom>
        </p:spPr>
      </p:pic>
    </p:spTree>
    <p:extLst>
      <p:ext uri="{BB962C8B-B14F-4D97-AF65-F5344CB8AC3E}">
        <p14:creationId xmlns:p14="http://schemas.microsoft.com/office/powerpoint/2010/main" val="3311666415"/>
      </p:ext>
    </p:extLst>
  </p:cSld>
  <p:clrMapOvr>
    <a:masterClrMapping/>
  </p:clrMapOvr>
  <mc:AlternateContent xmlns:mc="http://schemas.openxmlformats.org/markup-compatibility/2006" xmlns:p14="http://schemas.microsoft.com/office/powerpoint/2010/main">
    <mc:Choice Requires="p14">
      <p:transition spd="slow" p14:dur="2000" advTm="7082"/>
    </mc:Choice>
    <mc:Fallback xmlns="">
      <p:transition spd="slow" advTm="7082"/>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研究内容</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a:endCxn id="5" idx="1"/>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1380258" y="1498753"/>
            <a:ext cx="6390315" cy="1015663"/>
          </a:xfrm>
          <a:prstGeom prst="rect">
            <a:avLst/>
          </a:prstGeom>
        </p:spPr>
        <p:txBody>
          <a:bodyPr wrap="square">
            <a:spAutoFit/>
          </a:bodyPr>
          <a:lstStyle/>
          <a:p>
            <a:r>
              <a:rPr lang="zh-CN" altLang="zh-CN" sz="2000" kern="100">
                <a:latin typeface="+mn-ea"/>
                <a:cs typeface="Times New Roman" panose="02020603050405020304" pitchFamily="18" charset="0"/>
              </a:rPr>
              <a:t>分割头颈部</a:t>
            </a:r>
            <a:r>
              <a:rPr lang="en-US" altLang="zh-CN" sz="2000" kern="100">
                <a:latin typeface="+mn-ea"/>
              </a:rPr>
              <a:t>CT</a:t>
            </a:r>
            <a:r>
              <a:rPr lang="zh-CN" altLang="zh-CN" sz="2000" kern="100">
                <a:latin typeface="+mn-ea"/>
                <a:cs typeface="Times New Roman" panose="02020603050405020304" pitchFamily="18" charset="0"/>
              </a:rPr>
              <a:t>图像的</a:t>
            </a:r>
            <a:r>
              <a:rPr lang="zh-CN" altLang="en-US" sz="2000" b="1" kern="100">
                <a:latin typeface="+mn-ea"/>
                <a:cs typeface="Times New Roman" panose="02020603050405020304" pitchFamily="18" charset="0"/>
              </a:rPr>
              <a:t>八</a:t>
            </a:r>
            <a:r>
              <a:rPr lang="zh-CN" altLang="zh-CN" sz="2000" b="1" kern="100">
                <a:latin typeface="+mn-ea"/>
                <a:cs typeface="Times New Roman" panose="02020603050405020304" pitchFamily="18" charset="0"/>
              </a:rPr>
              <a:t>个</a:t>
            </a:r>
            <a:r>
              <a:rPr lang="zh-CN" altLang="zh-CN" sz="2000" kern="100">
                <a:latin typeface="+mn-ea"/>
                <a:cs typeface="Times New Roman" panose="02020603050405020304" pitchFamily="18" charset="0"/>
              </a:rPr>
              <a:t>危及器官：脑干、左右眼睛、左右视神经、左右腮腺、下颌骨，分割</a:t>
            </a:r>
            <a:r>
              <a:rPr lang="zh-CN" altLang="en-US" sz="2000" kern="100">
                <a:latin typeface="+mn-ea"/>
                <a:cs typeface="Times New Roman" panose="02020603050405020304" pitchFamily="18" charset="0"/>
              </a:rPr>
              <a:t>最终</a:t>
            </a:r>
            <a:r>
              <a:rPr lang="zh-CN" altLang="zh-CN" sz="2000" kern="100">
                <a:latin typeface="+mn-ea"/>
                <a:cs typeface="Times New Roman" panose="02020603050405020304" pitchFamily="18" charset="0"/>
              </a:rPr>
              <a:t>结果</a:t>
            </a:r>
            <a:r>
              <a:rPr lang="zh-CN" altLang="en-US" sz="2000" kern="100">
                <a:latin typeface="+mn-ea"/>
                <a:cs typeface="Times New Roman" panose="02020603050405020304" pitchFamily="18" charset="0"/>
              </a:rPr>
              <a:t>应</a:t>
            </a:r>
            <a:r>
              <a:rPr lang="zh-CN" altLang="zh-CN" sz="2000" kern="100">
                <a:latin typeface="+mn-ea"/>
                <a:cs typeface="Times New Roman" panose="02020603050405020304" pitchFamily="18" charset="0"/>
              </a:rPr>
              <a:t>如下图</a:t>
            </a:r>
            <a:r>
              <a:rPr lang="zh-CN" altLang="en-US" sz="2000" kern="100">
                <a:latin typeface="+mn-ea"/>
                <a:cs typeface="Times New Roman" panose="02020603050405020304" pitchFamily="18" charset="0"/>
              </a:rPr>
              <a:t>：（三维）</a:t>
            </a:r>
            <a:endParaRPr lang="zh-CN" altLang="en-US" sz="2000">
              <a:latin typeface="+mn-ea"/>
            </a:endParaRPr>
          </a:p>
        </p:txBody>
      </p:sp>
      <p:grpSp>
        <p:nvGrpSpPr>
          <p:cNvPr id="3" name="组合 2"/>
          <p:cNvGrpSpPr/>
          <p:nvPr/>
        </p:nvGrpSpPr>
        <p:grpSpPr>
          <a:xfrm>
            <a:off x="1984615" y="3011194"/>
            <a:ext cx="5174770" cy="2433642"/>
            <a:chOff x="1380258" y="3191306"/>
            <a:chExt cx="6390315" cy="2849274"/>
          </a:xfrm>
        </p:grpSpPr>
        <p:pic>
          <p:nvPicPr>
            <p:cNvPr id="36" name="图片 35" descr="1561378824(1)"/>
            <p:cNvPicPr/>
            <p:nvPr/>
          </p:nvPicPr>
          <p:blipFill>
            <a:blip r:embed="rId2">
              <a:extLst>
                <a:ext uri="{28A0092B-C50C-407E-A947-70E740481C1C}">
                  <a14:useLocalDpi xmlns:a14="http://schemas.microsoft.com/office/drawing/2010/main" val="0"/>
                </a:ext>
              </a:extLst>
            </a:blip>
            <a:srcRect/>
            <a:stretch>
              <a:fillRect/>
            </a:stretch>
          </p:blipFill>
          <p:spPr bwMode="auto">
            <a:xfrm>
              <a:off x="1380258" y="3191306"/>
              <a:ext cx="3099629" cy="2849274"/>
            </a:xfrm>
            <a:prstGeom prst="rect">
              <a:avLst/>
            </a:prstGeom>
            <a:noFill/>
            <a:ln>
              <a:noFill/>
            </a:ln>
          </p:spPr>
        </p:pic>
        <p:pic>
          <p:nvPicPr>
            <p:cNvPr id="37" name="图片 36" descr="1561380010(1)"/>
            <p:cNvPicPr/>
            <p:nvPr/>
          </p:nvPicPr>
          <p:blipFill>
            <a:blip r:embed="rId3">
              <a:extLst>
                <a:ext uri="{28A0092B-C50C-407E-A947-70E740481C1C}">
                  <a14:useLocalDpi xmlns:a14="http://schemas.microsoft.com/office/drawing/2010/main" val="0"/>
                </a:ext>
              </a:extLst>
            </a:blip>
            <a:srcRect/>
            <a:stretch>
              <a:fillRect/>
            </a:stretch>
          </p:blipFill>
          <p:spPr bwMode="auto">
            <a:xfrm>
              <a:off x="4659023" y="3191306"/>
              <a:ext cx="3111550" cy="2849274"/>
            </a:xfrm>
            <a:prstGeom prst="rect">
              <a:avLst/>
            </a:prstGeom>
            <a:noFill/>
            <a:ln>
              <a:noFill/>
            </a:ln>
          </p:spPr>
        </p:pic>
      </p:grpSp>
      <p:sp>
        <p:nvSpPr>
          <p:cNvPr id="9" name="矩形 8"/>
          <p:cNvSpPr/>
          <p:nvPr/>
        </p:nvSpPr>
        <p:spPr>
          <a:xfrm>
            <a:off x="3619655" y="5633837"/>
            <a:ext cx="1904689" cy="307777"/>
          </a:xfrm>
          <a:prstGeom prst="rect">
            <a:avLst/>
          </a:prstGeom>
        </p:spPr>
        <p:txBody>
          <a:bodyPr wrap="none">
            <a:spAutoFit/>
          </a:bodyPr>
          <a:lstStyle/>
          <a:p>
            <a:r>
              <a:rPr lang="zh-CN" altLang="en-US" sz="1400" kern="100">
                <a:latin typeface="Times New Roman" panose="02020603050405020304" pitchFamily="18" charset="0"/>
                <a:ea typeface="宋体" panose="02010600030101010101" pitchFamily="2" charset="-122"/>
                <a:cs typeface="Times New Roman" panose="02020603050405020304" pitchFamily="18" charset="0"/>
              </a:rPr>
              <a:t>图</a:t>
            </a:r>
            <a:r>
              <a:rPr lang="en-US" altLang="zh-CN" sz="1400" kern="100">
                <a:latin typeface="Times New Roman" panose="02020603050405020304" pitchFamily="18" charset="0"/>
                <a:ea typeface="宋体" panose="02010600030101010101" pitchFamily="2" charset="-122"/>
                <a:cs typeface="Times New Roman" panose="02020603050405020304" pitchFamily="18" charset="0"/>
              </a:rPr>
              <a:t>3-1 </a:t>
            </a:r>
            <a:r>
              <a:rPr lang="zh-CN" altLang="en-US" sz="1400" kern="100">
                <a:latin typeface="Times New Roman" panose="02020603050405020304" pitchFamily="18" charset="0"/>
                <a:ea typeface="宋体" panose="02010600030101010101" pitchFamily="2" charset="-122"/>
                <a:cs typeface="Times New Roman" panose="02020603050405020304" pitchFamily="18" charset="0"/>
              </a:rPr>
              <a:t>分割最终效果图</a:t>
            </a:r>
            <a:endParaRPr lang="zh-CN" altLang="en-US" sz="1400"/>
          </a:p>
        </p:txBody>
      </p:sp>
    </p:spTree>
    <p:extLst>
      <p:ext uri="{BB962C8B-B14F-4D97-AF65-F5344CB8AC3E}">
        <p14:creationId xmlns:p14="http://schemas.microsoft.com/office/powerpoint/2010/main" val="258297595"/>
      </p:ext>
    </p:extLst>
  </p:cSld>
  <p:clrMapOvr>
    <a:masterClrMapping/>
  </p:clrMapOvr>
  <mc:AlternateContent xmlns:mc="http://schemas.openxmlformats.org/markup-compatibility/2006" xmlns:p14="http://schemas.microsoft.com/office/powerpoint/2010/main">
    <mc:Choice Requires="p14">
      <p:transition spd="slow" p14:dur="2000" advTm="8455"/>
    </mc:Choice>
    <mc:Fallback xmlns="">
      <p:transition spd="slow" advTm="8455"/>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1858577" y="197440"/>
            <a:ext cx="5426846" cy="493394"/>
          </a:xfrm>
          <a:prstGeom prst="rect">
            <a:avLst/>
          </a:prstGeom>
          <a:solidFill>
            <a:srgbClr val="5482A3"/>
          </a:solidFill>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altLang="en-US" sz="3200">
                <a:solidFill>
                  <a:schemeClr val="bg1"/>
                </a:solidFill>
                <a:latin typeface="隶书" pitchFamily="49" charset="-122"/>
                <a:ea typeface="隶书" pitchFamily="49" charset="-122"/>
                <a:cs typeface="+mn-cs"/>
              </a:rPr>
              <a:t>研究目标</a:t>
            </a:r>
            <a:endParaRPr lang="zh-CN" altLang="en-US" sz="3200" dirty="0">
              <a:solidFill>
                <a:schemeClr val="bg1"/>
              </a:solidFill>
              <a:latin typeface="隶书" pitchFamily="49" charset="-122"/>
              <a:ea typeface="隶书" pitchFamily="49" charset="-122"/>
              <a:cs typeface="+mn-cs"/>
            </a:endParaRPr>
          </a:p>
        </p:txBody>
      </p:sp>
      <p:cxnSp>
        <p:nvCxnSpPr>
          <p:cNvPr id="6" name="直接连接符 5"/>
          <p:cNvCxnSpPr>
            <a:endCxn id="5" idx="1"/>
          </p:cNvCxnSpPr>
          <p:nvPr/>
        </p:nvCxnSpPr>
        <p:spPr>
          <a:xfrm>
            <a:off x="0" y="444137"/>
            <a:ext cx="1858577" cy="0"/>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5" idx="3"/>
          </p:cNvCxnSpPr>
          <p:nvPr/>
        </p:nvCxnSpPr>
        <p:spPr>
          <a:xfrm>
            <a:off x="7285423" y="444137"/>
            <a:ext cx="1858577" cy="1"/>
          </a:xfrm>
          <a:prstGeom prst="line">
            <a:avLst/>
          </a:prstGeom>
          <a:ln w="25400">
            <a:solidFill>
              <a:srgbClr val="5482A3"/>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1858577" y="2275312"/>
            <a:ext cx="5426846" cy="2400657"/>
          </a:xfrm>
          <a:prstGeom prst="rect">
            <a:avLst/>
          </a:prstGeom>
        </p:spPr>
        <p:txBody>
          <a:bodyPr wrap="square">
            <a:spAutoFit/>
          </a:bodyPr>
          <a:lstStyle/>
          <a:p>
            <a:pPr marL="342900" indent="-342900">
              <a:lnSpc>
                <a:spcPct val="150000"/>
              </a:lnSpc>
              <a:buFont typeface="Wingdings" panose="05000000000000000000" pitchFamily="2" charset="2"/>
              <a:buChar char="l"/>
              <a:defRPr/>
            </a:pPr>
            <a:r>
              <a:rPr lang="zh-CN" altLang="en-US" sz="2000" b="1">
                <a:latin typeface="+mn-ea"/>
              </a:rPr>
              <a:t>提高头颈部</a:t>
            </a:r>
            <a:r>
              <a:rPr lang="en-US" altLang="zh-CN" sz="2000" b="1">
                <a:latin typeface="+mn-ea"/>
              </a:rPr>
              <a:t>8</a:t>
            </a:r>
            <a:r>
              <a:rPr lang="zh-CN" altLang="en-US" sz="2000" b="1">
                <a:latin typeface="+mn-ea"/>
              </a:rPr>
              <a:t>个器官分割的整体精确度</a:t>
            </a:r>
          </a:p>
          <a:p>
            <a:pPr marL="342900" indent="-342900">
              <a:lnSpc>
                <a:spcPct val="150000"/>
              </a:lnSpc>
              <a:buFont typeface="Wingdings" panose="05000000000000000000" pitchFamily="2" charset="2"/>
              <a:buChar char="l"/>
              <a:defRPr/>
            </a:pPr>
            <a:endParaRPr lang="en-US" altLang="zh-CN" sz="2000" b="1">
              <a:latin typeface="+mn-ea"/>
            </a:endParaRPr>
          </a:p>
          <a:p>
            <a:pPr marL="342900" indent="-342900">
              <a:lnSpc>
                <a:spcPct val="150000"/>
              </a:lnSpc>
              <a:buFont typeface="Wingdings" panose="05000000000000000000" pitchFamily="2" charset="2"/>
              <a:buChar char="l"/>
              <a:defRPr/>
            </a:pPr>
            <a:r>
              <a:rPr lang="zh-CN" altLang="en-US" sz="2000" b="1">
                <a:latin typeface="+mn-ea"/>
              </a:rPr>
              <a:t>提高小器官分割的精确度</a:t>
            </a:r>
            <a:endParaRPr lang="en-US" altLang="zh-CN" sz="2000" b="1">
              <a:solidFill>
                <a:srgbClr val="D54A47"/>
              </a:solidFill>
            </a:endParaRPr>
          </a:p>
          <a:p>
            <a:pPr marL="342900" indent="-342900">
              <a:lnSpc>
                <a:spcPct val="150000"/>
              </a:lnSpc>
              <a:buFont typeface="Wingdings" panose="05000000000000000000" pitchFamily="2" charset="2"/>
              <a:buChar char="l"/>
              <a:defRPr/>
            </a:pPr>
            <a:endParaRPr lang="en-US" altLang="zh-CN" sz="2000" b="1">
              <a:latin typeface="+mn-ea"/>
            </a:endParaRPr>
          </a:p>
          <a:p>
            <a:pPr marL="342900" indent="-342900">
              <a:lnSpc>
                <a:spcPct val="150000"/>
              </a:lnSpc>
              <a:buFont typeface="Wingdings" panose="05000000000000000000" pitchFamily="2" charset="2"/>
              <a:buChar char="l"/>
              <a:defRPr/>
            </a:pPr>
            <a:r>
              <a:rPr lang="zh-CN" altLang="en-US" sz="2000" b="1">
                <a:latin typeface="+mn-ea"/>
              </a:rPr>
              <a:t>减少分割花费的时间和占用的内存</a:t>
            </a:r>
            <a:endParaRPr lang="zh-CN" altLang="en-US" sz="2000" b="1">
              <a:solidFill>
                <a:srgbClr val="D54A47"/>
              </a:solidFill>
              <a:latin typeface="+mn-ea"/>
            </a:endParaRPr>
          </a:p>
        </p:txBody>
      </p:sp>
    </p:spTree>
    <p:extLst>
      <p:ext uri="{BB962C8B-B14F-4D97-AF65-F5344CB8AC3E}">
        <p14:creationId xmlns:p14="http://schemas.microsoft.com/office/powerpoint/2010/main" val="3327021292"/>
      </p:ext>
    </p:extLst>
  </p:cSld>
  <p:clrMapOvr>
    <a:masterClrMapping/>
  </p:clrMapOvr>
  <mc:AlternateContent xmlns:mc="http://schemas.openxmlformats.org/markup-compatibility/2006" xmlns:p14="http://schemas.microsoft.com/office/powerpoint/2010/main">
    <mc:Choice Requires="p14">
      <p:transition spd="slow" p14:dur="2000" advTm="10576"/>
    </mc:Choice>
    <mc:Fallback xmlns="">
      <p:transition spd="slow" advTm="10576"/>
    </mc:Fallback>
  </mc:AlternateContent>
</p:sld>
</file>

<file path=ppt/theme/theme1.xml><?xml version="1.0" encoding="utf-8"?>
<a:theme xmlns:a="http://schemas.openxmlformats.org/drawingml/2006/main" name="Office 主题">
  <a:themeElements>
    <a:clrScheme name="黄色">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自定义 2">
      <a:majorFont>
        <a:latin typeface="Broadway"/>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5778</TotalTime>
  <Words>2514</Words>
  <Application>Microsoft Office PowerPoint</Application>
  <PresentationFormat>全屏显示(4:3)</PresentationFormat>
  <Paragraphs>559</Paragraphs>
  <Slides>45</Slides>
  <Notes>2</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45</vt:i4>
      </vt:variant>
    </vt:vector>
  </HeadingPairs>
  <TitlesOfParts>
    <vt:vector size="56" baseType="lpstr">
      <vt:lpstr>隶书</vt:lpstr>
      <vt:lpstr>宋体</vt:lpstr>
      <vt:lpstr>微软雅黑</vt:lpstr>
      <vt:lpstr>Arial</vt:lpstr>
      <vt:lpstr>Calibri</vt:lpstr>
      <vt:lpstr>Cambria Math</vt:lpstr>
      <vt:lpstr>Tahoma</vt:lpstr>
      <vt:lpstr>Times New Roman</vt:lpstr>
      <vt:lpstr>Wingdings</vt:lpstr>
      <vt:lpstr>Office 主题</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王齐</dc:creator>
  <cp:lastModifiedBy>Administrator</cp:lastModifiedBy>
  <cp:revision>491</cp:revision>
  <cp:lastPrinted>2015-03-12T14:31:09Z</cp:lastPrinted>
  <dcterms:created xsi:type="dcterms:W3CDTF">2014-12-22T06:08:09Z</dcterms:created>
  <dcterms:modified xsi:type="dcterms:W3CDTF">2022-09-03T11:06:52Z</dcterms:modified>
</cp:coreProperties>
</file>

<file path=docProps/thumbnail.jpeg>
</file>